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29" r:id="rId2"/>
    <p:sldId id="430" r:id="rId3"/>
    <p:sldId id="433" r:id="rId4"/>
    <p:sldId id="258" r:id="rId5"/>
    <p:sldId id="259" r:id="rId6"/>
    <p:sldId id="260" r:id="rId7"/>
    <p:sldId id="261" r:id="rId8"/>
    <p:sldId id="312" r:id="rId9"/>
    <p:sldId id="264" r:id="rId10"/>
    <p:sldId id="262" r:id="rId11"/>
    <p:sldId id="263" r:id="rId12"/>
    <p:sldId id="265" r:id="rId13"/>
    <p:sldId id="267" r:id="rId14"/>
    <p:sldId id="266" r:id="rId15"/>
    <p:sldId id="271" r:id="rId16"/>
    <p:sldId id="272" r:id="rId17"/>
    <p:sldId id="268" r:id="rId18"/>
    <p:sldId id="269" r:id="rId19"/>
    <p:sldId id="270" r:id="rId20"/>
    <p:sldId id="273" r:id="rId21"/>
    <p:sldId id="277" r:id="rId22"/>
    <p:sldId id="279" r:id="rId23"/>
    <p:sldId id="281" r:id="rId24"/>
    <p:sldId id="274" r:id="rId25"/>
    <p:sldId id="276" r:id="rId26"/>
    <p:sldId id="278" r:id="rId27"/>
    <p:sldId id="434" r:id="rId28"/>
    <p:sldId id="331" r:id="rId29"/>
    <p:sldId id="327" r:id="rId30"/>
    <p:sldId id="3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varScale="1">
        <p:scale>
          <a:sx n="82" d="100"/>
          <a:sy n="82" d="100"/>
        </p:scale>
        <p:origin x="7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A5162-A69E-4535-B06C-9E152675920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575DDB43-E165-48EE-A9F8-FBDACBE96133}">
      <dgm:prSet phldrT="[Text]"/>
      <dgm:spPr/>
      <dgm:t>
        <a:bodyPr/>
        <a:lstStyle/>
        <a:p>
          <a:r>
            <a:rPr lang="en-US" b="1" u="sng" dirty="0">
              <a:solidFill>
                <a:schemeClr val="tx1"/>
              </a:solidFill>
            </a:rPr>
            <a:t>LASER </a:t>
          </a:r>
        </a:p>
        <a:p>
          <a:r>
            <a:rPr lang="en-US" b="1" u="sng" dirty="0">
              <a:solidFill>
                <a:schemeClr val="tx1"/>
              </a:solidFill>
            </a:rPr>
            <a:t>LIGHT</a:t>
          </a:r>
        </a:p>
      </dgm:t>
    </dgm:pt>
    <dgm:pt modelId="{6CDB71C6-6D22-44DE-BCA9-C2A06EC8223A}" type="parTrans" cxnId="{4272D4C9-A9DA-4AA4-A2D1-DB025C27B810}">
      <dgm:prSet/>
      <dgm:spPr/>
      <dgm:t>
        <a:bodyPr/>
        <a:lstStyle/>
        <a:p>
          <a:endParaRPr lang="en-US"/>
        </a:p>
      </dgm:t>
    </dgm:pt>
    <dgm:pt modelId="{0F052BE4-90ED-44F1-89D3-4807D0EA915A}" type="sibTrans" cxnId="{4272D4C9-A9DA-4AA4-A2D1-DB025C27B810}">
      <dgm:prSet/>
      <dgm:spPr/>
      <dgm:t>
        <a:bodyPr/>
        <a:lstStyle/>
        <a:p>
          <a:endParaRPr lang="en-US"/>
        </a:p>
      </dgm:t>
    </dgm:pt>
    <dgm:pt modelId="{69C98A86-B6B4-445D-9176-7F247EA389E6}">
      <dgm:prSet phldrT="[Text]" custT="1"/>
      <dgm:spPr/>
      <dgm:t>
        <a:bodyPr/>
        <a:lstStyle/>
        <a:p>
          <a:r>
            <a:rPr lang="en-US" sz="2400" dirty="0">
              <a:solidFill>
                <a:schemeClr val="tx1"/>
              </a:solidFill>
              <a:latin typeface="Times New Roman" panose="02020603050405020304" pitchFamily="18" charset="0"/>
              <a:cs typeface="Times New Roman" panose="02020603050405020304" pitchFamily="18" charset="0"/>
            </a:rPr>
            <a:t>Wave Characteristics</a:t>
          </a:r>
        </a:p>
      </dgm:t>
    </dgm:pt>
    <dgm:pt modelId="{F9DCD2F2-968D-4BB4-9210-19BC83010B3B}" type="parTrans" cxnId="{3C77D648-F803-4360-90CF-BD8F91921D9C}">
      <dgm:prSet/>
      <dgm:spPr/>
      <dgm:t>
        <a:bodyPr/>
        <a:lstStyle/>
        <a:p>
          <a:endParaRPr lang="en-US"/>
        </a:p>
      </dgm:t>
    </dgm:pt>
    <dgm:pt modelId="{7F36E8C6-1CF6-41C1-A0A6-994F4D7D05BF}" type="sibTrans" cxnId="{3C77D648-F803-4360-90CF-BD8F91921D9C}">
      <dgm:prSet/>
      <dgm:spPr/>
      <dgm:t>
        <a:bodyPr/>
        <a:lstStyle/>
        <a:p>
          <a:endParaRPr lang="en-US"/>
        </a:p>
      </dgm:t>
    </dgm:pt>
    <dgm:pt modelId="{743D8C81-BA4F-42F3-B47C-414CE7072DA3}">
      <dgm:prSet phldrT="[Text]"/>
      <dgm:spPr/>
      <dgm:t>
        <a:bodyPr/>
        <a:lstStyle/>
        <a:p>
          <a:r>
            <a:rPr lang="en-US" dirty="0">
              <a:solidFill>
                <a:schemeClr val="tx1"/>
              </a:solidFill>
            </a:rPr>
            <a:t>Photonic Corpuscular Characteristics</a:t>
          </a:r>
        </a:p>
      </dgm:t>
    </dgm:pt>
    <dgm:pt modelId="{EC443378-D1E3-40CE-AC1B-EBA68F8D152D}" type="parTrans" cxnId="{E2D63A45-40E4-4D89-A8E2-1ED4E0AAFA9E}">
      <dgm:prSet/>
      <dgm:spPr/>
      <dgm:t>
        <a:bodyPr/>
        <a:lstStyle/>
        <a:p>
          <a:endParaRPr lang="en-US"/>
        </a:p>
      </dgm:t>
    </dgm:pt>
    <dgm:pt modelId="{A9515E5A-1518-4178-9E9E-863A52486460}" type="sibTrans" cxnId="{E2D63A45-40E4-4D89-A8E2-1ED4E0AAFA9E}">
      <dgm:prSet/>
      <dgm:spPr/>
      <dgm:t>
        <a:bodyPr/>
        <a:lstStyle/>
        <a:p>
          <a:endParaRPr lang="en-US"/>
        </a:p>
      </dgm:t>
    </dgm:pt>
    <dgm:pt modelId="{02FCABA2-29E0-4450-89D1-BC2F97721473}">
      <dgm:prSet phldrT="[Text]" custT="1"/>
      <dgm:spPr/>
      <dgm:t>
        <a:bodyPr/>
        <a:lstStyle/>
        <a:p>
          <a:r>
            <a:rPr lang="en-US" sz="2400" dirty="0">
              <a:solidFill>
                <a:schemeClr val="tx1"/>
              </a:solidFill>
            </a:rPr>
            <a:t>Collimated</a:t>
          </a:r>
        </a:p>
      </dgm:t>
    </dgm:pt>
    <dgm:pt modelId="{1D7C5511-A91F-4E31-B72C-5D93E1C3984F}" type="parTrans" cxnId="{1D461C7D-A935-4155-9C7F-9686D40054F5}">
      <dgm:prSet/>
      <dgm:spPr/>
      <dgm:t>
        <a:bodyPr/>
        <a:lstStyle/>
        <a:p>
          <a:endParaRPr lang="en-US"/>
        </a:p>
      </dgm:t>
    </dgm:pt>
    <dgm:pt modelId="{67853EB5-4C37-4BB7-80AD-DD1DF11464B2}" type="sibTrans" cxnId="{1D461C7D-A935-4155-9C7F-9686D40054F5}">
      <dgm:prSet/>
      <dgm:spPr/>
      <dgm:t>
        <a:bodyPr/>
        <a:lstStyle/>
        <a:p>
          <a:endParaRPr lang="en-US"/>
        </a:p>
      </dgm:t>
    </dgm:pt>
    <dgm:pt modelId="{E5760C6D-C358-4E0B-9155-6463FC4FFF30}">
      <dgm:prSet phldrT="[Text]"/>
      <dgm:spPr/>
      <dgm:t>
        <a:bodyPr/>
        <a:lstStyle/>
        <a:p>
          <a:r>
            <a:rPr lang="en-US" dirty="0">
              <a:solidFill>
                <a:schemeClr val="tx1"/>
              </a:solidFill>
            </a:rPr>
            <a:t>Coherent</a:t>
          </a:r>
        </a:p>
      </dgm:t>
    </dgm:pt>
    <dgm:pt modelId="{DDE63EAA-FFA8-4552-8DF3-FFD143EB4BCB}" type="parTrans" cxnId="{55FFBEFE-C80D-4F38-B8D3-16AD18AE91E8}">
      <dgm:prSet/>
      <dgm:spPr/>
      <dgm:t>
        <a:bodyPr/>
        <a:lstStyle/>
        <a:p>
          <a:endParaRPr lang="en-US"/>
        </a:p>
      </dgm:t>
    </dgm:pt>
    <dgm:pt modelId="{0FB754EA-E932-4B63-BBFC-8C9724BA55D4}" type="sibTrans" cxnId="{55FFBEFE-C80D-4F38-B8D3-16AD18AE91E8}">
      <dgm:prSet/>
      <dgm:spPr/>
      <dgm:t>
        <a:bodyPr/>
        <a:lstStyle/>
        <a:p>
          <a:endParaRPr lang="en-US"/>
        </a:p>
      </dgm:t>
    </dgm:pt>
    <dgm:pt modelId="{1B6AE8A3-347F-4C9D-AA37-2D6212CD9A92}">
      <dgm:prSet phldrT="[Text]" custT="1"/>
      <dgm:spPr/>
      <dgm:t>
        <a:bodyPr/>
        <a:lstStyle/>
        <a:p>
          <a:r>
            <a:rPr lang="en-US" sz="2400" dirty="0">
              <a:solidFill>
                <a:schemeClr val="tx1"/>
              </a:solidFill>
            </a:rPr>
            <a:t>Monochromatic</a:t>
          </a:r>
        </a:p>
      </dgm:t>
    </dgm:pt>
    <dgm:pt modelId="{F673D4A1-C2C6-4511-A7CD-C57C3B2C3F89}" type="parTrans" cxnId="{78B123E4-D858-4482-803E-A1E217B30F0D}">
      <dgm:prSet/>
      <dgm:spPr/>
      <dgm:t>
        <a:bodyPr/>
        <a:lstStyle/>
        <a:p>
          <a:endParaRPr lang="en-US"/>
        </a:p>
      </dgm:t>
    </dgm:pt>
    <dgm:pt modelId="{3E29C580-F1DD-484E-BE29-72D895D93773}" type="sibTrans" cxnId="{78B123E4-D858-4482-803E-A1E217B30F0D}">
      <dgm:prSet/>
      <dgm:spPr/>
      <dgm:t>
        <a:bodyPr/>
        <a:lstStyle/>
        <a:p>
          <a:endParaRPr lang="en-US"/>
        </a:p>
      </dgm:t>
    </dgm:pt>
    <dgm:pt modelId="{27EE460D-9932-4691-968A-17F2F24CDA92}">
      <dgm:prSet phldrT="[Text]"/>
      <dgm:spPr/>
      <dgm:t>
        <a:bodyPr/>
        <a:lstStyle/>
        <a:p>
          <a:r>
            <a:rPr lang="en-US" dirty="0">
              <a:solidFill>
                <a:schemeClr val="tx1"/>
              </a:solidFill>
            </a:rPr>
            <a:t>Visible or invisible spectrum</a:t>
          </a:r>
        </a:p>
      </dgm:t>
    </dgm:pt>
    <dgm:pt modelId="{4809AF91-0C5E-40EC-B15C-D23BACBBD6F6}" type="parTrans" cxnId="{A0DFC92C-051C-47D3-9B14-B6E38CEDB7CB}">
      <dgm:prSet/>
      <dgm:spPr/>
      <dgm:t>
        <a:bodyPr/>
        <a:lstStyle/>
        <a:p>
          <a:endParaRPr lang="en-US"/>
        </a:p>
      </dgm:t>
    </dgm:pt>
    <dgm:pt modelId="{3127DCAC-FAE9-4CBF-B829-63CF020802BD}" type="sibTrans" cxnId="{A0DFC92C-051C-47D3-9B14-B6E38CEDB7CB}">
      <dgm:prSet/>
      <dgm:spPr/>
      <dgm:t>
        <a:bodyPr/>
        <a:lstStyle/>
        <a:p>
          <a:endParaRPr lang="en-US"/>
        </a:p>
      </dgm:t>
    </dgm:pt>
    <dgm:pt modelId="{CF42C283-44E3-42E6-A289-9FA85FB76B83}" type="pres">
      <dgm:prSet presAssocID="{8B2A5162-A69E-4535-B06C-9E152675920D}" presName="Name0" presStyleCnt="0">
        <dgm:presLayoutVars>
          <dgm:chMax val="1"/>
          <dgm:chPref val="1"/>
          <dgm:dir/>
          <dgm:animOne val="branch"/>
          <dgm:animLvl val="lvl"/>
        </dgm:presLayoutVars>
      </dgm:prSet>
      <dgm:spPr/>
    </dgm:pt>
    <dgm:pt modelId="{7A0E6FE3-5454-4D66-B638-7952981043AD}" type="pres">
      <dgm:prSet presAssocID="{575DDB43-E165-48EE-A9F8-FBDACBE96133}" presName="Parent" presStyleLbl="node0" presStyleIdx="0" presStyleCnt="1" custLinFactNeighborX="437" custLinFactNeighborY="-2524">
        <dgm:presLayoutVars>
          <dgm:chMax val="6"/>
          <dgm:chPref val="6"/>
        </dgm:presLayoutVars>
      </dgm:prSet>
      <dgm:spPr/>
    </dgm:pt>
    <dgm:pt modelId="{159E61BF-A46E-43D4-8CD3-BD5A8649EE88}" type="pres">
      <dgm:prSet presAssocID="{69C98A86-B6B4-445D-9176-7F247EA389E6}" presName="Accent1" presStyleCnt="0"/>
      <dgm:spPr/>
    </dgm:pt>
    <dgm:pt modelId="{887B2CB4-4390-48F6-A6CE-7DED63056DE3}" type="pres">
      <dgm:prSet presAssocID="{69C98A86-B6B4-445D-9176-7F247EA389E6}" presName="Accent" presStyleLbl="bgShp" presStyleIdx="0" presStyleCnt="6"/>
      <dgm:spPr/>
    </dgm:pt>
    <dgm:pt modelId="{A4843363-5B6A-4AED-BE05-196FBF8EBB67}" type="pres">
      <dgm:prSet presAssocID="{69C98A86-B6B4-445D-9176-7F247EA389E6}" presName="Child1" presStyleLbl="node1" presStyleIdx="0" presStyleCnt="6" custScaleX="135660">
        <dgm:presLayoutVars>
          <dgm:chMax val="0"/>
          <dgm:chPref val="0"/>
          <dgm:bulletEnabled val="1"/>
        </dgm:presLayoutVars>
      </dgm:prSet>
      <dgm:spPr/>
    </dgm:pt>
    <dgm:pt modelId="{979CD0E0-54D0-407A-8661-55D14519C53E}" type="pres">
      <dgm:prSet presAssocID="{743D8C81-BA4F-42F3-B47C-414CE7072DA3}" presName="Accent2" presStyleCnt="0"/>
      <dgm:spPr/>
    </dgm:pt>
    <dgm:pt modelId="{1A9DCC58-5F89-4A6F-B5E1-13A6A7BEC0AB}" type="pres">
      <dgm:prSet presAssocID="{743D8C81-BA4F-42F3-B47C-414CE7072DA3}" presName="Accent" presStyleLbl="bgShp" presStyleIdx="1" presStyleCnt="6"/>
      <dgm:spPr/>
    </dgm:pt>
    <dgm:pt modelId="{DCC0F1FD-7F57-4D69-9AF8-9E6C703E12FD}" type="pres">
      <dgm:prSet presAssocID="{743D8C81-BA4F-42F3-B47C-414CE7072DA3}" presName="Child2" presStyleLbl="node1" presStyleIdx="1" presStyleCnt="6" custScaleX="131531" custLinFactNeighborX="18115" custLinFactNeighborY="1232">
        <dgm:presLayoutVars>
          <dgm:chMax val="0"/>
          <dgm:chPref val="0"/>
          <dgm:bulletEnabled val="1"/>
        </dgm:presLayoutVars>
      </dgm:prSet>
      <dgm:spPr/>
    </dgm:pt>
    <dgm:pt modelId="{625614F6-EFA1-4500-A607-157E1D9708EE}" type="pres">
      <dgm:prSet presAssocID="{02FCABA2-29E0-4450-89D1-BC2F97721473}" presName="Accent3" presStyleCnt="0"/>
      <dgm:spPr/>
    </dgm:pt>
    <dgm:pt modelId="{A200B013-E7DA-4F06-AB0B-4604A933CD1F}" type="pres">
      <dgm:prSet presAssocID="{02FCABA2-29E0-4450-89D1-BC2F97721473}" presName="Accent" presStyleLbl="bgShp" presStyleIdx="2" presStyleCnt="6"/>
      <dgm:spPr/>
    </dgm:pt>
    <dgm:pt modelId="{4E223826-7D61-418A-8A3F-628EF3A3386C}" type="pres">
      <dgm:prSet presAssocID="{02FCABA2-29E0-4450-89D1-BC2F97721473}" presName="Child3" presStyleLbl="node1" presStyleIdx="2" presStyleCnt="6" custScaleX="132523" custLinFactNeighborX="17050" custLinFactNeighborY="-2464">
        <dgm:presLayoutVars>
          <dgm:chMax val="0"/>
          <dgm:chPref val="0"/>
          <dgm:bulletEnabled val="1"/>
        </dgm:presLayoutVars>
      </dgm:prSet>
      <dgm:spPr/>
    </dgm:pt>
    <dgm:pt modelId="{E0D0DCE5-0E9F-46EE-A474-68EE0DA7E31F}" type="pres">
      <dgm:prSet presAssocID="{E5760C6D-C358-4E0B-9155-6463FC4FFF30}" presName="Accent4" presStyleCnt="0"/>
      <dgm:spPr/>
    </dgm:pt>
    <dgm:pt modelId="{70090981-9DF3-423D-B21A-237F4C269639}" type="pres">
      <dgm:prSet presAssocID="{E5760C6D-C358-4E0B-9155-6463FC4FFF30}" presName="Accent" presStyleLbl="bgShp" presStyleIdx="3" presStyleCnt="6"/>
      <dgm:spPr/>
    </dgm:pt>
    <dgm:pt modelId="{78A937ED-C67A-4BCA-824D-097D35211D4D}" type="pres">
      <dgm:prSet presAssocID="{E5760C6D-C358-4E0B-9155-6463FC4FFF30}" presName="Child4" presStyleLbl="node1" presStyleIdx="3" presStyleCnt="6" custScaleX="126539" custLinFactNeighborX="3729" custLinFactNeighborY="-7698">
        <dgm:presLayoutVars>
          <dgm:chMax val="0"/>
          <dgm:chPref val="0"/>
          <dgm:bulletEnabled val="1"/>
        </dgm:presLayoutVars>
      </dgm:prSet>
      <dgm:spPr/>
    </dgm:pt>
    <dgm:pt modelId="{AAAB0150-F5D0-422B-97FB-7C1EA792628B}" type="pres">
      <dgm:prSet presAssocID="{1B6AE8A3-347F-4C9D-AA37-2D6212CD9A92}" presName="Accent5" presStyleCnt="0"/>
      <dgm:spPr/>
    </dgm:pt>
    <dgm:pt modelId="{19E5F7A1-5BA8-48E4-82A4-D26A1432EF3A}" type="pres">
      <dgm:prSet presAssocID="{1B6AE8A3-347F-4C9D-AA37-2D6212CD9A92}" presName="Accent" presStyleLbl="bgShp" presStyleIdx="4" presStyleCnt="6"/>
      <dgm:spPr/>
    </dgm:pt>
    <dgm:pt modelId="{48361962-E8D1-49F9-9AB9-D96A98723859}" type="pres">
      <dgm:prSet presAssocID="{1B6AE8A3-347F-4C9D-AA37-2D6212CD9A92}" presName="Child5" presStyleLbl="node1" presStyleIdx="4" presStyleCnt="6" custScaleX="147331" custLinFactNeighborX="-18648" custLinFactNeighborY="-3080">
        <dgm:presLayoutVars>
          <dgm:chMax val="0"/>
          <dgm:chPref val="0"/>
          <dgm:bulletEnabled val="1"/>
        </dgm:presLayoutVars>
      </dgm:prSet>
      <dgm:spPr/>
    </dgm:pt>
    <dgm:pt modelId="{B57870CD-30E1-42F2-A9C2-3E0E4E2B9FDC}" type="pres">
      <dgm:prSet presAssocID="{27EE460D-9932-4691-968A-17F2F24CDA92}" presName="Accent6" presStyleCnt="0"/>
      <dgm:spPr/>
    </dgm:pt>
    <dgm:pt modelId="{4D600079-DF61-42A4-9E77-7A786B74607F}" type="pres">
      <dgm:prSet presAssocID="{27EE460D-9932-4691-968A-17F2F24CDA92}" presName="Accent" presStyleLbl="bgShp" presStyleIdx="5" presStyleCnt="6"/>
      <dgm:spPr/>
    </dgm:pt>
    <dgm:pt modelId="{E5A7CC06-7372-40F2-822E-B24D4076C111}" type="pres">
      <dgm:prSet presAssocID="{27EE460D-9932-4691-968A-17F2F24CDA92}" presName="Child6" presStyleLbl="node1" presStyleIdx="5" presStyleCnt="6" custScaleX="143143" custLinFactNeighborX="-19181" custLinFactNeighborY="6775">
        <dgm:presLayoutVars>
          <dgm:chMax val="0"/>
          <dgm:chPref val="0"/>
          <dgm:bulletEnabled val="1"/>
        </dgm:presLayoutVars>
      </dgm:prSet>
      <dgm:spPr/>
    </dgm:pt>
  </dgm:ptLst>
  <dgm:cxnLst>
    <dgm:cxn modelId="{A0DFC92C-051C-47D3-9B14-B6E38CEDB7CB}" srcId="{575DDB43-E165-48EE-A9F8-FBDACBE96133}" destId="{27EE460D-9932-4691-968A-17F2F24CDA92}" srcOrd="5" destOrd="0" parTransId="{4809AF91-0C5E-40EC-B15C-D23BACBBD6F6}" sibTransId="{3127DCAC-FAE9-4CBF-B829-63CF020802BD}"/>
    <dgm:cxn modelId="{8D290433-8F26-4FDD-AEFC-F2E2289C71A0}" type="presOf" srcId="{575DDB43-E165-48EE-A9F8-FBDACBE96133}" destId="{7A0E6FE3-5454-4D66-B638-7952981043AD}" srcOrd="0" destOrd="0" presId="urn:microsoft.com/office/officeart/2011/layout/HexagonRadial"/>
    <dgm:cxn modelId="{C469A23E-8FDF-4BBD-AB26-F1A59B92CB3A}" type="presOf" srcId="{E5760C6D-C358-4E0B-9155-6463FC4FFF30}" destId="{78A937ED-C67A-4BCA-824D-097D35211D4D}" srcOrd="0" destOrd="0" presId="urn:microsoft.com/office/officeart/2011/layout/HexagonRadial"/>
    <dgm:cxn modelId="{E2D63A45-40E4-4D89-A8E2-1ED4E0AAFA9E}" srcId="{575DDB43-E165-48EE-A9F8-FBDACBE96133}" destId="{743D8C81-BA4F-42F3-B47C-414CE7072DA3}" srcOrd="1" destOrd="0" parTransId="{EC443378-D1E3-40CE-AC1B-EBA68F8D152D}" sibTransId="{A9515E5A-1518-4178-9E9E-863A52486460}"/>
    <dgm:cxn modelId="{3C77D648-F803-4360-90CF-BD8F91921D9C}" srcId="{575DDB43-E165-48EE-A9F8-FBDACBE96133}" destId="{69C98A86-B6B4-445D-9176-7F247EA389E6}" srcOrd="0" destOrd="0" parTransId="{F9DCD2F2-968D-4BB4-9210-19BC83010B3B}" sibTransId="{7F36E8C6-1CF6-41C1-A0A6-994F4D7D05BF}"/>
    <dgm:cxn modelId="{1D461C7D-A935-4155-9C7F-9686D40054F5}" srcId="{575DDB43-E165-48EE-A9F8-FBDACBE96133}" destId="{02FCABA2-29E0-4450-89D1-BC2F97721473}" srcOrd="2" destOrd="0" parTransId="{1D7C5511-A91F-4E31-B72C-5D93E1C3984F}" sibTransId="{67853EB5-4C37-4BB7-80AD-DD1DF11464B2}"/>
    <dgm:cxn modelId="{7E33FBA8-A037-4D2C-B7C4-EB96EE4E807C}" type="presOf" srcId="{1B6AE8A3-347F-4C9D-AA37-2D6212CD9A92}" destId="{48361962-E8D1-49F9-9AB9-D96A98723859}" srcOrd="0" destOrd="0" presId="urn:microsoft.com/office/officeart/2011/layout/HexagonRadial"/>
    <dgm:cxn modelId="{6DE3EEAE-E9D6-4EB8-BF14-072259D5ED85}" type="presOf" srcId="{8B2A5162-A69E-4535-B06C-9E152675920D}" destId="{CF42C283-44E3-42E6-A289-9FA85FB76B83}" srcOrd="0" destOrd="0" presId="urn:microsoft.com/office/officeart/2011/layout/HexagonRadial"/>
    <dgm:cxn modelId="{894B58B3-5DDC-4C8B-916B-16F4BB3A9C72}" type="presOf" srcId="{27EE460D-9932-4691-968A-17F2F24CDA92}" destId="{E5A7CC06-7372-40F2-822E-B24D4076C111}" srcOrd="0" destOrd="0" presId="urn:microsoft.com/office/officeart/2011/layout/HexagonRadial"/>
    <dgm:cxn modelId="{9881E0BD-D90B-44DA-9CFE-0BBEA0F53949}" type="presOf" srcId="{743D8C81-BA4F-42F3-B47C-414CE7072DA3}" destId="{DCC0F1FD-7F57-4D69-9AF8-9E6C703E12FD}" srcOrd="0" destOrd="0" presId="urn:microsoft.com/office/officeart/2011/layout/HexagonRadial"/>
    <dgm:cxn modelId="{4272D4C9-A9DA-4AA4-A2D1-DB025C27B810}" srcId="{8B2A5162-A69E-4535-B06C-9E152675920D}" destId="{575DDB43-E165-48EE-A9F8-FBDACBE96133}" srcOrd="0" destOrd="0" parTransId="{6CDB71C6-6D22-44DE-BCA9-C2A06EC8223A}" sibTransId="{0F052BE4-90ED-44F1-89D3-4807D0EA915A}"/>
    <dgm:cxn modelId="{78B123E4-D858-4482-803E-A1E217B30F0D}" srcId="{575DDB43-E165-48EE-A9F8-FBDACBE96133}" destId="{1B6AE8A3-347F-4C9D-AA37-2D6212CD9A92}" srcOrd="4" destOrd="0" parTransId="{F673D4A1-C2C6-4511-A7CD-C57C3B2C3F89}" sibTransId="{3E29C580-F1DD-484E-BE29-72D895D93773}"/>
    <dgm:cxn modelId="{995B76EC-5AAC-4A7F-8D8F-412B2D312E84}" type="presOf" srcId="{02FCABA2-29E0-4450-89D1-BC2F97721473}" destId="{4E223826-7D61-418A-8A3F-628EF3A3386C}" srcOrd="0" destOrd="0" presId="urn:microsoft.com/office/officeart/2011/layout/HexagonRadial"/>
    <dgm:cxn modelId="{FDE236F1-EA48-4D72-B2BB-C4EFF0CEFCE9}" type="presOf" srcId="{69C98A86-B6B4-445D-9176-7F247EA389E6}" destId="{A4843363-5B6A-4AED-BE05-196FBF8EBB67}" srcOrd="0" destOrd="0" presId="urn:microsoft.com/office/officeart/2011/layout/HexagonRadial"/>
    <dgm:cxn modelId="{55FFBEFE-C80D-4F38-B8D3-16AD18AE91E8}" srcId="{575DDB43-E165-48EE-A9F8-FBDACBE96133}" destId="{E5760C6D-C358-4E0B-9155-6463FC4FFF30}" srcOrd="3" destOrd="0" parTransId="{DDE63EAA-FFA8-4552-8DF3-FFD143EB4BCB}" sibTransId="{0FB754EA-E932-4B63-BBFC-8C9724BA55D4}"/>
    <dgm:cxn modelId="{904D928C-AF74-40C5-B989-B0D0E6CFB69C}" type="presParOf" srcId="{CF42C283-44E3-42E6-A289-9FA85FB76B83}" destId="{7A0E6FE3-5454-4D66-B638-7952981043AD}" srcOrd="0" destOrd="0" presId="urn:microsoft.com/office/officeart/2011/layout/HexagonRadial"/>
    <dgm:cxn modelId="{B4E2453F-3247-4B93-9526-5FDC1D32CC4B}" type="presParOf" srcId="{CF42C283-44E3-42E6-A289-9FA85FB76B83}" destId="{159E61BF-A46E-43D4-8CD3-BD5A8649EE88}" srcOrd="1" destOrd="0" presId="urn:microsoft.com/office/officeart/2011/layout/HexagonRadial"/>
    <dgm:cxn modelId="{4A13FE65-567B-4305-AE7F-ED728FB86533}" type="presParOf" srcId="{159E61BF-A46E-43D4-8CD3-BD5A8649EE88}" destId="{887B2CB4-4390-48F6-A6CE-7DED63056DE3}" srcOrd="0" destOrd="0" presId="urn:microsoft.com/office/officeart/2011/layout/HexagonRadial"/>
    <dgm:cxn modelId="{84F226B7-5280-4A65-8104-854FB2294CD3}" type="presParOf" srcId="{CF42C283-44E3-42E6-A289-9FA85FB76B83}" destId="{A4843363-5B6A-4AED-BE05-196FBF8EBB67}" srcOrd="2" destOrd="0" presId="urn:microsoft.com/office/officeart/2011/layout/HexagonRadial"/>
    <dgm:cxn modelId="{58312F1E-B66B-40B0-8D81-274DB7DDB488}" type="presParOf" srcId="{CF42C283-44E3-42E6-A289-9FA85FB76B83}" destId="{979CD0E0-54D0-407A-8661-55D14519C53E}" srcOrd="3" destOrd="0" presId="urn:microsoft.com/office/officeart/2011/layout/HexagonRadial"/>
    <dgm:cxn modelId="{7E253631-3CC2-400A-9E13-423598B7EA8C}" type="presParOf" srcId="{979CD0E0-54D0-407A-8661-55D14519C53E}" destId="{1A9DCC58-5F89-4A6F-B5E1-13A6A7BEC0AB}" srcOrd="0" destOrd="0" presId="urn:microsoft.com/office/officeart/2011/layout/HexagonRadial"/>
    <dgm:cxn modelId="{9AE7259C-C2F0-4F7F-AED6-6C4B4F1255C4}" type="presParOf" srcId="{CF42C283-44E3-42E6-A289-9FA85FB76B83}" destId="{DCC0F1FD-7F57-4D69-9AF8-9E6C703E12FD}" srcOrd="4" destOrd="0" presId="urn:microsoft.com/office/officeart/2011/layout/HexagonRadial"/>
    <dgm:cxn modelId="{80AB9800-3A15-4BFC-9435-BA98717DA1C8}" type="presParOf" srcId="{CF42C283-44E3-42E6-A289-9FA85FB76B83}" destId="{625614F6-EFA1-4500-A607-157E1D9708EE}" srcOrd="5" destOrd="0" presId="urn:microsoft.com/office/officeart/2011/layout/HexagonRadial"/>
    <dgm:cxn modelId="{4D67C73E-A14F-4755-8F05-D5F3232DA838}" type="presParOf" srcId="{625614F6-EFA1-4500-A607-157E1D9708EE}" destId="{A200B013-E7DA-4F06-AB0B-4604A933CD1F}" srcOrd="0" destOrd="0" presId="urn:microsoft.com/office/officeart/2011/layout/HexagonRadial"/>
    <dgm:cxn modelId="{63319C03-5911-4CFB-904B-20D27AD42794}" type="presParOf" srcId="{CF42C283-44E3-42E6-A289-9FA85FB76B83}" destId="{4E223826-7D61-418A-8A3F-628EF3A3386C}" srcOrd="6" destOrd="0" presId="urn:microsoft.com/office/officeart/2011/layout/HexagonRadial"/>
    <dgm:cxn modelId="{BE43BA44-40A4-43E3-8022-D1DC5235A49D}" type="presParOf" srcId="{CF42C283-44E3-42E6-A289-9FA85FB76B83}" destId="{E0D0DCE5-0E9F-46EE-A474-68EE0DA7E31F}" srcOrd="7" destOrd="0" presId="urn:microsoft.com/office/officeart/2011/layout/HexagonRadial"/>
    <dgm:cxn modelId="{4787B32A-3522-40C2-9233-51FEF8A48924}" type="presParOf" srcId="{E0D0DCE5-0E9F-46EE-A474-68EE0DA7E31F}" destId="{70090981-9DF3-423D-B21A-237F4C269639}" srcOrd="0" destOrd="0" presId="urn:microsoft.com/office/officeart/2011/layout/HexagonRadial"/>
    <dgm:cxn modelId="{638EB170-5543-4081-8B7A-16DE230B9AA1}" type="presParOf" srcId="{CF42C283-44E3-42E6-A289-9FA85FB76B83}" destId="{78A937ED-C67A-4BCA-824D-097D35211D4D}" srcOrd="8" destOrd="0" presId="urn:microsoft.com/office/officeart/2011/layout/HexagonRadial"/>
    <dgm:cxn modelId="{F8D8FADF-80D6-461C-AC4D-FDF6A0D03C3E}" type="presParOf" srcId="{CF42C283-44E3-42E6-A289-9FA85FB76B83}" destId="{AAAB0150-F5D0-422B-97FB-7C1EA792628B}" srcOrd="9" destOrd="0" presId="urn:microsoft.com/office/officeart/2011/layout/HexagonRadial"/>
    <dgm:cxn modelId="{6D479546-FEFD-46F3-A98C-0EB0F3BE0B2D}" type="presParOf" srcId="{AAAB0150-F5D0-422B-97FB-7C1EA792628B}" destId="{19E5F7A1-5BA8-48E4-82A4-D26A1432EF3A}" srcOrd="0" destOrd="0" presId="urn:microsoft.com/office/officeart/2011/layout/HexagonRadial"/>
    <dgm:cxn modelId="{E062F4E9-A2CC-4597-916D-C0F4C34BBB09}" type="presParOf" srcId="{CF42C283-44E3-42E6-A289-9FA85FB76B83}" destId="{48361962-E8D1-49F9-9AB9-D96A98723859}" srcOrd="10" destOrd="0" presId="urn:microsoft.com/office/officeart/2011/layout/HexagonRadial"/>
    <dgm:cxn modelId="{9CA1E079-0FC8-4BCD-A86B-8A2560841C01}" type="presParOf" srcId="{CF42C283-44E3-42E6-A289-9FA85FB76B83}" destId="{B57870CD-30E1-42F2-A9C2-3E0E4E2B9FDC}" srcOrd="11" destOrd="0" presId="urn:microsoft.com/office/officeart/2011/layout/HexagonRadial"/>
    <dgm:cxn modelId="{8925052A-B0BF-437D-AF61-67E9DA1FDDC4}" type="presParOf" srcId="{B57870CD-30E1-42F2-A9C2-3E0E4E2B9FDC}" destId="{4D600079-DF61-42A4-9E77-7A786B74607F}" srcOrd="0" destOrd="0" presId="urn:microsoft.com/office/officeart/2011/layout/HexagonRadial"/>
    <dgm:cxn modelId="{76B863BD-61C3-4EFF-A7E6-F3E6223B6549}" type="presParOf" srcId="{CF42C283-44E3-42E6-A289-9FA85FB76B83}" destId="{E5A7CC06-7372-40F2-822E-B24D4076C11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2A5162-A69E-4535-B06C-9E152675920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575DDB43-E165-48EE-A9F8-FBDACBE96133}">
      <dgm:prSet phldrT="[Text]" custT="1"/>
      <dgm:spPr/>
      <dgm:t>
        <a:bodyPr/>
        <a:lstStyle/>
        <a:p>
          <a:r>
            <a:rPr lang="en-US" sz="2000" b="1" u="none" dirty="0">
              <a:solidFill>
                <a:schemeClr val="tx1"/>
              </a:solidFill>
            </a:rPr>
            <a:t>HAND PIECE AND TIPS</a:t>
          </a:r>
        </a:p>
      </dgm:t>
    </dgm:pt>
    <dgm:pt modelId="{6CDB71C6-6D22-44DE-BCA9-C2A06EC8223A}" type="parTrans" cxnId="{4272D4C9-A9DA-4AA4-A2D1-DB025C27B810}">
      <dgm:prSet/>
      <dgm:spPr/>
      <dgm:t>
        <a:bodyPr/>
        <a:lstStyle/>
        <a:p>
          <a:endParaRPr lang="en-US"/>
        </a:p>
      </dgm:t>
    </dgm:pt>
    <dgm:pt modelId="{0F052BE4-90ED-44F1-89D3-4807D0EA915A}" type="sibTrans" cxnId="{4272D4C9-A9DA-4AA4-A2D1-DB025C27B810}">
      <dgm:prSet/>
      <dgm:spPr/>
      <dgm:t>
        <a:bodyPr/>
        <a:lstStyle/>
        <a:p>
          <a:endParaRPr lang="en-US"/>
        </a:p>
      </dgm:t>
    </dgm:pt>
    <dgm:pt modelId="{69C98A86-B6B4-445D-9176-7F247EA389E6}">
      <dgm:prSet phldrT="[Text]" custT="1"/>
      <dgm:spPr/>
      <dgm:t>
        <a:bodyPr/>
        <a:lstStyle/>
        <a:p>
          <a:r>
            <a:rPr lang="en-US" sz="2400" dirty="0">
              <a:solidFill>
                <a:schemeClr val="tx1"/>
              </a:solidFill>
              <a:latin typeface="Times New Roman" panose="02020603050405020304" pitchFamily="18" charset="0"/>
              <a:cs typeface="Times New Roman" panose="02020603050405020304" pitchFamily="18" charset="0"/>
            </a:rPr>
            <a:t>Optical Resonator</a:t>
          </a:r>
        </a:p>
      </dgm:t>
    </dgm:pt>
    <dgm:pt modelId="{F9DCD2F2-968D-4BB4-9210-19BC83010B3B}" type="parTrans" cxnId="{3C77D648-F803-4360-90CF-BD8F91921D9C}">
      <dgm:prSet/>
      <dgm:spPr/>
      <dgm:t>
        <a:bodyPr/>
        <a:lstStyle/>
        <a:p>
          <a:endParaRPr lang="en-US"/>
        </a:p>
      </dgm:t>
    </dgm:pt>
    <dgm:pt modelId="{7F36E8C6-1CF6-41C1-A0A6-994F4D7D05BF}" type="sibTrans" cxnId="{3C77D648-F803-4360-90CF-BD8F91921D9C}">
      <dgm:prSet/>
      <dgm:spPr/>
      <dgm:t>
        <a:bodyPr/>
        <a:lstStyle/>
        <a:p>
          <a:endParaRPr lang="en-US"/>
        </a:p>
      </dgm:t>
    </dgm:pt>
    <dgm:pt modelId="{743D8C81-BA4F-42F3-B47C-414CE7072DA3}">
      <dgm:prSet phldrT="[Text]" custT="1"/>
      <dgm:spPr/>
      <dgm:t>
        <a:bodyPr/>
        <a:lstStyle/>
        <a:p>
          <a:r>
            <a:rPr lang="en-US" sz="2800" dirty="0">
              <a:solidFill>
                <a:schemeClr val="tx1"/>
              </a:solidFill>
            </a:rPr>
            <a:t>Active Medium</a:t>
          </a:r>
        </a:p>
      </dgm:t>
    </dgm:pt>
    <dgm:pt modelId="{EC443378-D1E3-40CE-AC1B-EBA68F8D152D}" type="parTrans" cxnId="{E2D63A45-40E4-4D89-A8E2-1ED4E0AAFA9E}">
      <dgm:prSet/>
      <dgm:spPr/>
      <dgm:t>
        <a:bodyPr/>
        <a:lstStyle/>
        <a:p>
          <a:endParaRPr lang="en-US"/>
        </a:p>
      </dgm:t>
    </dgm:pt>
    <dgm:pt modelId="{A9515E5A-1518-4178-9E9E-863A52486460}" type="sibTrans" cxnId="{E2D63A45-40E4-4D89-A8E2-1ED4E0AAFA9E}">
      <dgm:prSet/>
      <dgm:spPr/>
      <dgm:t>
        <a:bodyPr/>
        <a:lstStyle/>
        <a:p>
          <a:endParaRPr lang="en-US"/>
        </a:p>
      </dgm:t>
    </dgm:pt>
    <dgm:pt modelId="{02FCABA2-29E0-4450-89D1-BC2F97721473}">
      <dgm:prSet phldrT="[Text]" custT="1"/>
      <dgm:spPr/>
      <dgm:t>
        <a:bodyPr/>
        <a:lstStyle/>
        <a:p>
          <a:r>
            <a:rPr lang="en-US" sz="2400" dirty="0">
              <a:solidFill>
                <a:schemeClr val="tx1"/>
              </a:solidFill>
            </a:rPr>
            <a:t>Energy Source </a:t>
          </a:r>
        </a:p>
      </dgm:t>
    </dgm:pt>
    <dgm:pt modelId="{1D7C5511-A91F-4E31-B72C-5D93E1C3984F}" type="parTrans" cxnId="{1D461C7D-A935-4155-9C7F-9686D40054F5}">
      <dgm:prSet/>
      <dgm:spPr/>
      <dgm:t>
        <a:bodyPr/>
        <a:lstStyle/>
        <a:p>
          <a:endParaRPr lang="en-US"/>
        </a:p>
      </dgm:t>
    </dgm:pt>
    <dgm:pt modelId="{67853EB5-4C37-4BB7-80AD-DD1DF11464B2}" type="sibTrans" cxnId="{1D461C7D-A935-4155-9C7F-9686D40054F5}">
      <dgm:prSet/>
      <dgm:spPr/>
      <dgm:t>
        <a:bodyPr/>
        <a:lstStyle/>
        <a:p>
          <a:endParaRPr lang="en-US"/>
        </a:p>
      </dgm:t>
    </dgm:pt>
    <dgm:pt modelId="{E5760C6D-C358-4E0B-9155-6463FC4FFF30}">
      <dgm:prSet phldrT="[Text]"/>
      <dgm:spPr/>
      <dgm:t>
        <a:bodyPr/>
        <a:lstStyle/>
        <a:p>
          <a:r>
            <a:rPr lang="en-US" dirty="0">
              <a:solidFill>
                <a:schemeClr val="tx1"/>
              </a:solidFill>
            </a:rPr>
            <a:t>Controller</a:t>
          </a:r>
        </a:p>
      </dgm:t>
    </dgm:pt>
    <dgm:pt modelId="{DDE63EAA-FFA8-4552-8DF3-FFD143EB4BCB}" type="parTrans" cxnId="{55FFBEFE-C80D-4F38-B8D3-16AD18AE91E8}">
      <dgm:prSet/>
      <dgm:spPr/>
      <dgm:t>
        <a:bodyPr/>
        <a:lstStyle/>
        <a:p>
          <a:endParaRPr lang="en-US"/>
        </a:p>
      </dgm:t>
    </dgm:pt>
    <dgm:pt modelId="{0FB754EA-E932-4B63-BBFC-8C9724BA55D4}" type="sibTrans" cxnId="{55FFBEFE-C80D-4F38-B8D3-16AD18AE91E8}">
      <dgm:prSet/>
      <dgm:spPr/>
      <dgm:t>
        <a:bodyPr/>
        <a:lstStyle/>
        <a:p>
          <a:endParaRPr lang="en-US"/>
        </a:p>
      </dgm:t>
    </dgm:pt>
    <dgm:pt modelId="{1B6AE8A3-347F-4C9D-AA37-2D6212CD9A92}">
      <dgm:prSet phldrT="[Text]" custT="1"/>
      <dgm:spPr/>
      <dgm:t>
        <a:bodyPr/>
        <a:lstStyle/>
        <a:p>
          <a:r>
            <a:rPr lang="en-US" sz="2800" dirty="0">
              <a:solidFill>
                <a:schemeClr val="tx1"/>
              </a:solidFill>
            </a:rPr>
            <a:t>Cooling Unit</a:t>
          </a:r>
        </a:p>
      </dgm:t>
    </dgm:pt>
    <dgm:pt modelId="{F673D4A1-C2C6-4511-A7CD-C57C3B2C3F89}" type="parTrans" cxnId="{78B123E4-D858-4482-803E-A1E217B30F0D}">
      <dgm:prSet/>
      <dgm:spPr/>
      <dgm:t>
        <a:bodyPr/>
        <a:lstStyle/>
        <a:p>
          <a:endParaRPr lang="en-US"/>
        </a:p>
      </dgm:t>
    </dgm:pt>
    <dgm:pt modelId="{3E29C580-F1DD-484E-BE29-72D895D93773}" type="sibTrans" cxnId="{78B123E4-D858-4482-803E-A1E217B30F0D}">
      <dgm:prSet/>
      <dgm:spPr/>
      <dgm:t>
        <a:bodyPr/>
        <a:lstStyle/>
        <a:p>
          <a:endParaRPr lang="en-US"/>
        </a:p>
      </dgm:t>
    </dgm:pt>
    <dgm:pt modelId="{27EE460D-9932-4691-968A-17F2F24CDA92}">
      <dgm:prSet phldrT="[Text]"/>
      <dgm:spPr/>
      <dgm:t>
        <a:bodyPr/>
        <a:lstStyle/>
        <a:p>
          <a:r>
            <a:rPr lang="en-US" dirty="0">
              <a:solidFill>
                <a:schemeClr val="tx1"/>
              </a:solidFill>
            </a:rPr>
            <a:t>Delivery System</a:t>
          </a:r>
        </a:p>
      </dgm:t>
    </dgm:pt>
    <dgm:pt modelId="{4809AF91-0C5E-40EC-B15C-D23BACBBD6F6}" type="parTrans" cxnId="{A0DFC92C-051C-47D3-9B14-B6E38CEDB7CB}">
      <dgm:prSet/>
      <dgm:spPr/>
      <dgm:t>
        <a:bodyPr/>
        <a:lstStyle/>
        <a:p>
          <a:endParaRPr lang="en-US"/>
        </a:p>
      </dgm:t>
    </dgm:pt>
    <dgm:pt modelId="{3127DCAC-FAE9-4CBF-B829-63CF020802BD}" type="sibTrans" cxnId="{A0DFC92C-051C-47D3-9B14-B6E38CEDB7CB}">
      <dgm:prSet/>
      <dgm:spPr/>
      <dgm:t>
        <a:bodyPr/>
        <a:lstStyle/>
        <a:p>
          <a:endParaRPr lang="en-US"/>
        </a:p>
      </dgm:t>
    </dgm:pt>
    <dgm:pt modelId="{CF42C283-44E3-42E6-A289-9FA85FB76B83}" type="pres">
      <dgm:prSet presAssocID="{8B2A5162-A69E-4535-B06C-9E152675920D}" presName="Name0" presStyleCnt="0">
        <dgm:presLayoutVars>
          <dgm:chMax val="1"/>
          <dgm:chPref val="1"/>
          <dgm:dir/>
          <dgm:animOne val="branch"/>
          <dgm:animLvl val="lvl"/>
        </dgm:presLayoutVars>
      </dgm:prSet>
      <dgm:spPr/>
    </dgm:pt>
    <dgm:pt modelId="{7A0E6FE3-5454-4D66-B638-7952981043AD}" type="pres">
      <dgm:prSet presAssocID="{575DDB43-E165-48EE-A9F8-FBDACBE96133}" presName="Parent" presStyleLbl="node0" presStyleIdx="0" presStyleCnt="1" custLinFactNeighborX="437" custLinFactNeighborY="-2524">
        <dgm:presLayoutVars>
          <dgm:chMax val="6"/>
          <dgm:chPref val="6"/>
        </dgm:presLayoutVars>
      </dgm:prSet>
      <dgm:spPr/>
    </dgm:pt>
    <dgm:pt modelId="{159E61BF-A46E-43D4-8CD3-BD5A8649EE88}" type="pres">
      <dgm:prSet presAssocID="{69C98A86-B6B4-445D-9176-7F247EA389E6}" presName="Accent1" presStyleCnt="0"/>
      <dgm:spPr/>
    </dgm:pt>
    <dgm:pt modelId="{887B2CB4-4390-48F6-A6CE-7DED63056DE3}" type="pres">
      <dgm:prSet presAssocID="{69C98A86-B6B4-445D-9176-7F247EA389E6}" presName="Accent" presStyleLbl="bgShp" presStyleIdx="0" presStyleCnt="6"/>
      <dgm:spPr/>
    </dgm:pt>
    <dgm:pt modelId="{A4843363-5B6A-4AED-BE05-196FBF8EBB67}" type="pres">
      <dgm:prSet presAssocID="{69C98A86-B6B4-445D-9176-7F247EA389E6}" presName="Child1" presStyleLbl="node1" presStyleIdx="0" presStyleCnt="6" custScaleX="135660">
        <dgm:presLayoutVars>
          <dgm:chMax val="0"/>
          <dgm:chPref val="0"/>
          <dgm:bulletEnabled val="1"/>
        </dgm:presLayoutVars>
      </dgm:prSet>
      <dgm:spPr/>
    </dgm:pt>
    <dgm:pt modelId="{979CD0E0-54D0-407A-8661-55D14519C53E}" type="pres">
      <dgm:prSet presAssocID="{743D8C81-BA4F-42F3-B47C-414CE7072DA3}" presName="Accent2" presStyleCnt="0"/>
      <dgm:spPr/>
    </dgm:pt>
    <dgm:pt modelId="{1A9DCC58-5F89-4A6F-B5E1-13A6A7BEC0AB}" type="pres">
      <dgm:prSet presAssocID="{743D8C81-BA4F-42F3-B47C-414CE7072DA3}" presName="Accent" presStyleLbl="bgShp" presStyleIdx="1" presStyleCnt="6"/>
      <dgm:spPr/>
    </dgm:pt>
    <dgm:pt modelId="{DCC0F1FD-7F57-4D69-9AF8-9E6C703E12FD}" type="pres">
      <dgm:prSet presAssocID="{743D8C81-BA4F-42F3-B47C-414CE7072DA3}" presName="Child2" presStyleLbl="node1" presStyleIdx="1" presStyleCnt="6" custScaleX="131531" custLinFactNeighborX="18115" custLinFactNeighborY="1232">
        <dgm:presLayoutVars>
          <dgm:chMax val="0"/>
          <dgm:chPref val="0"/>
          <dgm:bulletEnabled val="1"/>
        </dgm:presLayoutVars>
      </dgm:prSet>
      <dgm:spPr/>
    </dgm:pt>
    <dgm:pt modelId="{625614F6-EFA1-4500-A607-157E1D9708EE}" type="pres">
      <dgm:prSet presAssocID="{02FCABA2-29E0-4450-89D1-BC2F97721473}" presName="Accent3" presStyleCnt="0"/>
      <dgm:spPr/>
    </dgm:pt>
    <dgm:pt modelId="{A200B013-E7DA-4F06-AB0B-4604A933CD1F}" type="pres">
      <dgm:prSet presAssocID="{02FCABA2-29E0-4450-89D1-BC2F97721473}" presName="Accent" presStyleLbl="bgShp" presStyleIdx="2" presStyleCnt="6"/>
      <dgm:spPr/>
    </dgm:pt>
    <dgm:pt modelId="{4E223826-7D61-418A-8A3F-628EF3A3386C}" type="pres">
      <dgm:prSet presAssocID="{02FCABA2-29E0-4450-89D1-BC2F97721473}" presName="Child3" presStyleLbl="node1" presStyleIdx="2" presStyleCnt="6" custScaleX="132523" custLinFactNeighborX="17050" custLinFactNeighborY="-2464">
        <dgm:presLayoutVars>
          <dgm:chMax val="0"/>
          <dgm:chPref val="0"/>
          <dgm:bulletEnabled val="1"/>
        </dgm:presLayoutVars>
      </dgm:prSet>
      <dgm:spPr/>
    </dgm:pt>
    <dgm:pt modelId="{E0D0DCE5-0E9F-46EE-A474-68EE0DA7E31F}" type="pres">
      <dgm:prSet presAssocID="{E5760C6D-C358-4E0B-9155-6463FC4FFF30}" presName="Accent4" presStyleCnt="0"/>
      <dgm:spPr/>
    </dgm:pt>
    <dgm:pt modelId="{70090981-9DF3-423D-B21A-237F4C269639}" type="pres">
      <dgm:prSet presAssocID="{E5760C6D-C358-4E0B-9155-6463FC4FFF30}" presName="Accent" presStyleLbl="bgShp" presStyleIdx="3" presStyleCnt="6"/>
      <dgm:spPr/>
    </dgm:pt>
    <dgm:pt modelId="{78A937ED-C67A-4BCA-824D-097D35211D4D}" type="pres">
      <dgm:prSet presAssocID="{E5760C6D-C358-4E0B-9155-6463FC4FFF30}" presName="Child4" presStyleLbl="node1" presStyleIdx="3" presStyleCnt="6" custScaleX="126539" custLinFactNeighborX="3729" custLinFactNeighborY="-7698">
        <dgm:presLayoutVars>
          <dgm:chMax val="0"/>
          <dgm:chPref val="0"/>
          <dgm:bulletEnabled val="1"/>
        </dgm:presLayoutVars>
      </dgm:prSet>
      <dgm:spPr/>
    </dgm:pt>
    <dgm:pt modelId="{AAAB0150-F5D0-422B-97FB-7C1EA792628B}" type="pres">
      <dgm:prSet presAssocID="{1B6AE8A3-347F-4C9D-AA37-2D6212CD9A92}" presName="Accent5" presStyleCnt="0"/>
      <dgm:spPr/>
    </dgm:pt>
    <dgm:pt modelId="{19E5F7A1-5BA8-48E4-82A4-D26A1432EF3A}" type="pres">
      <dgm:prSet presAssocID="{1B6AE8A3-347F-4C9D-AA37-2D6212CD9A92}" presName="Accent" presStyleLbl="bgShp" presStyleIdx="4" presStyleCnt="6"/>
      <dgm:spPr/>
    </dgm:pt>
    <dgm:pt modelId="{48361962-E8D1-49F9-9AB9-D96A98723859}" type="pres">
      <dgm:prSet presAssocID="{1B6AE8A3-347F-4C9D-AA37-2D6212CD9A92}" presName="Child5" presStyleLbl="node1" presStyleIdx="4" presStyleCnt="6" custScaleX="147331" custLinFactNeighborX="-18648" custLinFactNeighborY="-3080">
        <dgm:presLayoutVars>
          <dgm:chMax val="0"/>
          <dgm:chPref val="0"/>
          <dgm:bulletEnabled val="1"/>
        </dgm:presLayoutVars>
      </dgm:prSet>
      <dgm:spPr/>
    </dgm:pt>
    <dgm:pt modelId="{B57870CD-30E1-42F2-A9C2-3E0E4E2B9FDC}" type="pres">
      <dgm:prSet presAssocID="{27EE460D-9932-4691-968A-17F2F24CDA92}" presName="Accent6" presStyleCnt="0"/>
      <dgm:spPr/>
    </dgm:pt>
    <dgm:pt modelId="{4D600079-DF61-42A4-9E77-7A786B74607F}" type="pres">
      <dgm:prSet presAssocID="{27EE460D-9932-4691-968A-17F2F24CDA92}" presName="Accent" presStyleLbl="bgShp" presStyleIdx="5" presStyleCnt="6"/>
      <dgm:spPr/>
    </dgm:pt>
    <dgm:pt modelId="{E5A7CC06-7372-40F2-822E-B24D4076C111}" type="pres">
      <dgm:prSet presAssocID="{27EE460D-9932-4691-968A-17F2F24CDA92}" presName="Child6" presStyleLbl="node1" presStyleIdx="5" presStyleCnt="6" custScaleX="143143" custLinFactNeighborX="-19181" custLinFactNeighborY="6775">
        <dgm:presLayoutVars>
          <dgm:chMax val="0"/>
          <dgm:chPref val="0"/>
          <dgm:bulletEnabled val="1"/>
        </dgm:presLayoutVars>
      </dgm:prSet>
      <dgm:spPr/>
    </dgm:pt>
  </dgm:ptLst>
  <dgm:cxnLst>
    <dgm:cxn modelId="{A0DFC92C-051C-47D3-9B14-B6E38CEDB7CB}" srcId="{575DDB43-E165-48EE-A9F8-FBDACBE96133}" destId="{27EE460D-9932-4691-968A-17F2F24CDA92}" srcOrd="5" destOrd="0" parTransId="{4809AF91-0C5E-40EC-B15C-D23BACBBD6F6}" sibTransId="{3127DCAC-FAE9-4CBF-B829-63CF020802BD}"/>
    <dgm:cxn modelId="{8D290433-8F26-4FDD-AEFC-F2E2289C71A0}" type="presOf" srcId="{575DDB43-E165-48EE-A9F8-FBDACBE96133}" destId="{7A0E6FE3-5454-4D66-B638-7952981043AD}" srcOrd="0" destOrd="0" presId="urn:microsoft.com/office/officeart/2011/layout/HexagonRadial"/>
    <dgm:cxn modelId="{C469A23E-8FDF-4BBD-AB26-F1A59B92CB3A}" type="presOf" srcId="{E5760C6D-C358-4E0B-9155-6463FC4FFF30}" destId="{78A937ED-C67A-4BCA-824D-097D35211D4D}" srcOrd="0" destOrd="0" presId="urn:microsoft.com/office/officeart/2011/layout/HexagonRadial"/>
    <dgm:cxn modelId="{E2D63A45-40E4-4D89-A8E2-1ED4E0AAFA9E}" srcId="{575DDB43-E165-48EE-A9F8-FBDACBE96133}" destId="{743D8C81-BA4F-42F3-B47C-414CE7072DA3}" srcOrd="1" destOrd="0" parTransId="{EC443378-D1E3-40CE-AC1B-EBA68F8D152D}" sibTransId="{A9515E5A-1518-4178-9E9E-863A52486460}"/>
    <dgm:cxn modelId="{3C77D648-F803-4360-90CF-BD8F91921D9C}" srcId="{575DDB43-E165-48EE-A9F8-FBDACBE96133}" destId="{69C98A86-B6B4-445D-9176-7F247EA389E6}" srcOrd="0" destOrd="0" parTransId="{F9DCD2F2-968D-4BB4-9210-19BC83010B3B}" sibTransId="{7F36E8C6-1CF6-41C1-A0A6-994F4D7D05BF}"/>
    <dgm:cxn modelId="{1D461C7D-A935-4155-9C7F-9686D40054F5}" srcId="{575DDB43-E165-48EE-A9F8-FBDACBE96133}" destId="{02FCABA2-29E0-4450-89D1-BC2F97721473}" srcOrd="2" destOrd="0" parTransId="{1D7C5511-A91F-4E31-B72C-5D93E1C3984F}" sibTransId="{67853EB5-4C37-4BB7-80AD-DD1DF11464B2}"/>
    <dgm:cxn modelId="{7E33FBA8-A037-4D2C-B7C4-EB96EE4E807C}" type="presOf" srcId="{1B6AE8A3-347F-4C9D-AA37-2D6212CD9A92}" destId="{48361962-E8D1-49F9-9AB9-D96A98723859}" srcOrd="0" destOrd="0" presId="urn:microsoft.com/office/officeart/2011/layout/HexagonRadial"/>
    <dgm:cxn modelId="{6DE3EEAE-E9D6-4EB8-BF14-072259D5ED85}" type="presOf" srcId="{8B2A5162-A69E-4535-B06C-9E152675920D}" destId="{CF42C283-44E3-42E6-A289-9FA85FB76B83}" srcOrd="0" destOrd="0" presId="urn:microsoft.com/office/officeart/2011/layout/HexagonRadial"/>
    <dgm:cxn modelId="{894B58B3-5DDC-4C8B-916B-16F4BB3A9C72}" type="presOf" srcId="{27EE460D-9932-4691-968A-17F2F24CDA92}" destId="{E5A7CC06-7372-40F2-822E-B24D4076C111}" srcOrd="0" destOrd="0" presId="urn:microsoft.com/office/officeart/2011/layout/HexagonRadial"/>
    <dgm:cxn modelId="{9881E0BD-D90B-44DA-9CFE-0BBEA0F53949}" type="presOf" srcId="{743D8C81-BA4F-42F3-B47C-414CE7072DA3}" destId="{DCC0F1FD-7F57-4D69-9AF8-9E6C703E12FD}" srcOrd="0" destOrd="0" presId="urn:microsoft.com/office/officeart/2011/layout/HexagonRadial"/>
    <dgm:cxn modelId="{4272D4C9-A9DA-4AA4-A2D1-DB025C27B810}" srcId="{8B2A5162-A69E-4535-B06C-9E152675920D}" destId="{575DDB43-E165-48EE-A9F8-FBDACBE96133}" srcOrd="0" destOrd="0" parTransId="{6CDB71C6-6D22-44DE-BCA9-C2A06EC8223A}" sibTransId="{0F052BE4-90ED-44F1-89D3-4807D0EA915A}"/>
    <dgm:cxn modelId="{78B123E4-D858-4482-803E-A1E217B30F0D}" srcId="{575DDB43-E165-48EE-A9F8-FBDACBE96133}" destId="{1B6AE8A3-347F-4C9D-AA37-2D6212CD9A92}" srcOrd="4" destOrd="0" parTransId="{F673D4A1-C2C6-4511-A7CD-C57C3B2C3F89}" sibTransId="{3E29C580-F1DD-484E-BE29-72D895D93773}"/>
    <dgm:cxn modelId="{995B76EC-5AAC-4A7F-8D8F-412B2D312E84}" type="presOf" srcId="{02FCABA2-29E0-4450-89D1-BC2F97721473}" destId="{4E223826-7D61-418A-8A3F-628EF3A3386C}" srcOrd="0" destOrd="0" presId="urn:microsoft.com/office/officeart/2011/layout/HexagonRadial"/>
    <dgm:cxn modelId="{FDE236F1-EA48-4D72-B2BB-C4EFF0CEFCE9}" type="presOf" srcId="{69C98A86-B6B4-445D-9176-7F247EA389E6}" destId="{A4843363-5B6A-4AED-BE05-196FBF8EBB67}" srcOrd="0" destOrd="0" presId="urn:microsoft.com/office/officeart/2011/layout/HexagonRadial"/>
    <dgm:cxn modelId="{55FFBEFE-C80D-4F38-B8D3-16AD18AE91E8}" srcId="{575DDB43-E165-48EE-A9F8-FBDACBE96133}" destId="{E5760C6D-C358-4E0B-9155-6463FC4FFF30}" srcOrd="3" destOrd="0" parTransId="{DDE63EAA-FFA8-4552-8DF3-FFD143EB4BCB}" sibTransId="{0FB754EA-E932-4B63-BBFC-8C9724BA55D4}"/>
    <dgm:cxn modelId="{904D928C-AF74-40C5-B989-B0D0E6CFB69C}" type="presParOf" srcId="{CF42C283-44E3-42E6-A289-9FA85FB76B83}" destId="{7A0E6FE3-5454-4D66-B638-7952981043AD}" srcOrd="0" destOrd="0" presId="urn:microsoft.com/office/officeart/2011/layout/HexagonRadial"/>
    <dgm:cxn modelId="{B4E2453F-3247-4B93-9526-5FDC1D32CC4B}" type="presParOf" srcId="{CF42C283-44E3-42E6-A289-9FA85FB76B83}" destId="{159E61BF-A46E-43D4-8CD3-BD5A8649EE88}" srcOrd="1" destOrd="0" presId="urn:microsoft.com/office/officeart/2011/layout/HexagonRadial"/>
    <dgm:cxn modelId="{4A13FE65-567B-4305-AE7F-ED728FB86533}" type="presParOf" srcId="{159E61BF-A46E-43D4-8CD3-BD5A8649EE88}" destId="{887B2CB4-4390-48F6-A6CE-7DED63056DE3}" srcOrd="0" destOrd="0" presId="urn:microsoft.com/office/officeart/2011/layout/HexagonRadial"/>
    <dgm:cxn modelId="{84F226B7-5280-4A65-8104-854FB2294CD3}" type="presParOf" srcId="{CF42C283-44E3-42E6-A289-9FA85FB76B83}" destId="{A4843363-5B6A-4AED-BE05-196FBF8EBB67}" srcOrd="2" destOrd="0" presId="urn:microsoft.com/office/officeart/2011/layout/HexagonRadial"/>
    <dgm:cxn modelId="{58312F1E-B66B-40B0-8D81-274DB7DDB488}" type="presParOf" srcId="{CF42C283-44E3-42E6-A289-9FA85FB76B83}" destId="{979CD0E0-54D0-407A-8661-55D14519C53E}" srcOrd="3" destOrd="0" presId="urn:microsoft.com/office/officeart/2011/layout/HexagonRadial"/>
    <dgm:cxn modelId="{7E253631-3CC2-400A-9E13-423598B7EA8C}" type="presParOf" srcId="{979CD0E0-54D0-407A-8661-55D14519C53E}" destId="{1A9DCC58-5F89-4A6F-B5E1-13A6A7BEC0AB}" srcOrd="0" destOrd="0" presId="urn:microsoft.com/office/officeart/2011/layout/HexagonRadial"/>
    <dgm:cxn modelId="{9AE7259C-C2F0-4F7F-AED6-6C4B4F1255C4}" type="presParOf" srcId="{CF42C283-44E3-42E6-A289-9FA85FB76B83}" destId="{DCC0F1FD-7F57-4D69-9AF8-9E6C703E12FD}" srcOrd="4" destOrd="0" presId="urn:microsoft.com/office/officeart/2011/layout/HexagonRadial"/>
    <dgm:cxn modelId="{80AB9800-3A15-4BFC-9435-BA98717DA1C8}" type="presParOf" srcId="{CF42C283-44E3-42E6-A289-9FA85FB76B83}" destId="{625614F6-EFA1-4500-A607-157E1D9708EE}" srcOrd="5" destOrd="0" presId="urn:microsoft.com/office/officeart/2011/layout/HexagonRadial"/>
    <dgm:cxn modelId="{4D67C73E-A14F-4755-8F05-D5F3232DA838}" type="presParOf" srcId="{625614F6-EFA1-4500-A607-157E1D9708EE}" destId="{A200B013-E7DA-4F06-AB0B-4604A933CD1F}" srcOrd="0" destOrd="0" presId="urn:microsoft.com/office/officeart/2011/layout/HexagonRadial"/>
    <dgm:cxn modelId="{63319C03-5911-4CFB-904B-20D27AD42794}" type="presParOf" srcId="{CF42C283-44E3-42E6-A289-9FA85FB76B83}" destId="{4E223826-7D61-418A-8A3F-628EF3A3386C}" srcOrd="6" destOrd="0" presId="urn:microsoft.com/office/officeart/2011/layout/HexagonRadial"/>
    <dgm:cxn modelId="{BE43BA44-40A4-43E3-8022-D1DC5235A49D}" type="presParOf" srcId="{CF42C283-44E3-42E6-A289-9FA85FB76B83}" destId="{E0D0DCE5-0E9F-46EE-A474-68EE0DA7E31F}" srcOrd="7" destOrd="0" presId="urn:microsoft.com/office/officeart/2011/layout/HexagonRadial"/>
    <dgm:cxn modelId="{4787B32A-3522-40C2-9233-51FEF8A48924}" type="presParOf" srcId="{E0D0DCE5-0E9F-46EE-A474-68EE0DA7E31F}" destId="{70090981-9DF3-423D-B21A-237F4C269639}" srcOrd="0" destOrd="0" presId="urn:microsoft.com/office/officeart/2011/layout/HexagonRadial"/>
    <dgm:cxn modelId="{638EB170-5543-4081-8B7A-16DE230B9AA1}" type="presParOf" srcId="{CF42C283-44E3-42E6-A289-9FA85FB76B83}" destId="{78A937ED-C67A-4BCA-824D-097D35211D4D}" srcOrd="8" destOrd="0" presId="urn:microsoft.com/office/officeart/2011/layout/HexagonRadial"/>
    <dgm:cxn modelId="{F8D8FADF-80D6-461C-AC4D-FDF6A0D03C3E}" type="presParOf" srcId="{CF42C283-44E3-42E6-A289-9FA85FB76B83}" destId="{AAAB0150-F5D0-422B-97FB-7C1EA792628B}" srcOrd="9" destOrd="0" presId="urn:microsoft.com/office/officeart/2011/layout/HexagonRadial"/>
    <dgm:cxn modelId="{6D479546-FEFD-46F3-A98C-0EB0F3BE0B2D}" type="presParOf" srcId="{AAAB0150-F5D0-422B-97FB-7C1EA792628B}" destId="{19E5F7A1-5BA8-48E4-82A4-D26A1432EF3A}" srcOrd="0" destOrd="0" presId="urn:microsoft.com/office/officeart/2011/layout/HexagonRadial"/>
    <dgm:cxn modelId="{E062F4E9-A2CC-4597-916D-C0F4C34BBB09}" type="presParOf" srcId="{CF42C283-44E3-42E6-A289-9FA85FB76B83}" destId="{48361962-E8D1-49F9-9AB9-D96A98723859}" srcOrd="10" destOrd="0" presId="urn:microsoft.com/office/officeart/2011/layout/HexagonRadial"/>
    <dgm:cxn modelId="{9CA1E079-0FC8-4BCD-A86B-8A2560841C01}" type="presParOf" srcId="{CF42C283-44E3-42E6-A289-9FA85FB76B83}" destId="{B57870CD-30E1-42F2-A9C2-3E0E4E2B9FDC}" srcOrd="11" destOrd="0" presId="urn:microsoft.com/office/officeart/2011/layout/HexagonRadial"/>
    <dgm:cxn modelId="{8925052A-B0BF-437D-AF61-67E9DA1FDDC4}" type="presParOf" srcId="{B57870CD-30E1-42F2-A9C2-3E0E4E2B9FDC}" destId="{4D600079-DF61-42A4-9E77-7A786B74607F}" srcOrd="0" destOrd="0" presId="urn:microsoft.com/office/officeart/2011/layout/HexagonRadial"/>
    <dgm:cxn modelId="{76B863BD-61C3-4EFF-A7E6-F3E6223B6549}" type="presParOf" srcId="{CF42C283-44E3-42E6-A289-9FA85FB76B83}" destId="{E5A7CC06-7372-40F2-822E-B24D4076C11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E95DD-B204-450A-8EEF-DDDD21DFAF72}" type="doc">
      <dgm:prSet loTypeId="urn:microsoft.com/office/officeart/2005/8/layout/pList2" loCatId="list" qsTypeId="urn:microsoft.com/office/officeart/2005/8/quickstyle/simple1" qsCatId="simple" csTypeId="urn:microsoft.com/office/officeart/2005/8/colors/colorful2" csCatId="colorful" phldr="1"/>
      <dgm:spPr/>
    </dgm:pt>
    <dgm:pt modelId="{3793E192-8B24-4251-ABF6-3B6C3A8332FA}">
      <dgm:prSet phldrT="[Text]" custT="1"/>
      <dgm:spPr/>
      <dgm:t>
        <a:bodyPr/>
        <a:lstStyle/>
        <a:p>
          <a:r>
            <a:rPr lang="en-US" sz="1800" u="sng" dirty="0">
              <a:solidFill>
                <a:schemeClr val="tx1"/>
              </a:solidFill>
              <a:latin typeface="Times New Roman" panose="02020603050405020304" pitchFamily="18" charset="0"/>
              <a:cs typeface="Times New Roman" panose="02020603050405020304" pitchFamily="18" charset="0"/>
            </a:rPr>
            <a:t>PHOTOTHERMAL EFFECT </a:t>
          </a:r>
        </a:p>
        <a:p>
          <a:endParaRPr lang="en-US" sz="1800" u="sng" dirty="0">
            <a:latin typeface="Times New Roman" panose="02020603050405020304" pitchFamily="18" charset="0"/>
            <a:cs typeface="Times New Roman" panose="02020603050405020304" pitchFamily="18" charset="0"/>
          </a:endParaRPr>
        </a:p>
        <a:p>
          <a:r>
            <a:rPr lang="en-US" sz="2000" dirty="0"/>
            <a:t>Results from the direct laser irradiation on the dentinal walls, when the lasers are used with the conventional technique for the decontamination and removal of the smear layer, positioning the fi </a:t>
          </a:r>
          <a:r>
            <a:rPr lang="en-US" sz="2000" dirty="0" err="1"/>
            <a:t>ber</a:t>
          </a:r>
          <a:r>
            <a:rPr lang="en-US" sz="2000" dirty="0"/>
            <a:t> inside the Canal</a:t>
          </a:r>
        </a:p>
      </dgm:t>
    </dgm:pt>
    <dgm:pt modelId="{0D0DDB30-FBB4-49C3-B21C-6B23E6876012}" type="parTrans" cxnId="{7A28DE13-4370-4A7E-95D3-65A41256FD24}">
      <dgm:prSet/>
      <dgm:spPr/>
      <dgm:t>
        <a:bodyPr/>
        <a:lstStyle/>
        <a:p>
          <a:endParaRPr lang="en-US"/>
        </a:p>
      </dgm:t>
    </dgm:pt>
    <dgm:pt modelId="{B182F8E5-34D2-4EC3-A26E-84FF5ED36E96}" type="sibTrans" cxnId="{7A28DE13-4370-4A7E-95D3-65A41256FD24}">
      <dgm:prSet/>
      <dgm:spPr/>
      <dgm:t>
        <a:bodyPr/>
        <a:lstStyle/>
        <a:p>
          <a:endParaRPr lang="en-US"/>
        </a:p>
      </dgm:t>
    </dgm:pt>
    <dgm:pt modelId="{14DC19BE-D4A0-4DBD-82B0-DCB1F613C223}">
      <dgm:prSet custT="1"/>
      <dgm:spPr/>
      <dgm:t>
        <a:bodyPr/>
        <a:lstStyle/>
        <a:p>
          <a:r>
            <a:rPr lang="en-US" sz="1700" u="sng" dirty="0">
              <a:solidFill>
                <a:schemeClr val="tx1"/>
              </a:solidFill>
              <a:latin typeface="Times New Roman" panose="02020603050405020304" pitchFamily="18" charset="0"/>
              <a:cs typeface="Times New Roman" panose="02020603050405020304" pitchFamily="18" charset="0"/>
            </a:rPr>
            <a:t>PHOTOCHEMICAL EFFECT </a:t>
          </a:r>
        </a:p>
        <a:p>
          <a:endParaRPr lang="en-US" sz="1700" dirty="0">
            <a:latin typeface="Times New Roman" panose="02020603050405020304" pitchFamily="18" charset="0"/>
            <a:cs typeface="Times New Roman" panose="02020603050405020304" pitchFamily="18" charset="0"/>
          </a:endParaRPr>
        </a:p>
        <a:p>
          <a:r>
            <a:rPr lang="en-US" sz="1800" dirty="0"/>
            <a:t>Causes the activation of photosensitive substances (photosensitizers) inoculated in the canal and responsible for the antibacterial effects of the photoactivated disinfection (PAD), without direct irradiation (and interaction) on the dentin</a:t>
          </a:r>
        </a:p>
      </dgm:t>
    </dgm:pt>
    <dgm:pt modelId="{494BC788-8866-433E-8F8A-E2DCF6F4D7D1}" type="parTrans" cxnId="{1859D15D-3982-4387-AFA8-59B15F880768}">
      <dgm:prSet/>
      <dgm:spPr/>
      <dgm:t>
        <a:bodyPr/>
        <a:lstStyle/>
        <a:p>
          <a:endParaRPr lang="en-US"/>
        </a:p>
      </dgm:t>
    </dgm:pt>
    <dgm:pt modelId="{878F857E-AD44-465F-A2E3-4F1822E95104}" type="sibTrans" cxnId="{1859D15D-3982-4387-AFA8-59B15F880768}">
      <dgm:prSet/>
      <dgm:spPr/>
      <dgm:t>
        <a:bodyPr/>
        <a:lstStyle/>
        <a:p>
          <a:endParaRPr lang="en-US"/>
        </a:p>
      </dgm:t>
    </dgm:pt>
    <dgm:pt modelId="{C83047A8-AF36-4D63-A0D0-AA50D49F5CD8}">
      <dgm:prSet custT="1"/>
      <dgm:spPr/>
      <dgm:t>
        <a:bodyPr/>
        <a:lstStyle/>
        <a:p>
          <a:r>
            <a:rPr lang="en-US" sz="1600" b="1" u="sng" dirty="0">
              <a:solidFill>
                <a:schemeClr val="tx1"/>
              </a:solidFill>
              <a:latin typeface="Times New Roman" panose="02020603050405020304" pitchFamily="18" charset="0"/>
              <a:cs typeface="Times New Roman" panose="02020603050405020304" pitchFamily="18" charset="0"/>
            </a:rPr>
            <a:t>PHOTOTHERMAL EFFECT PRIMARILY AND PHOTOMECHANICAL- ACOUSTIC EFFECT </a:t>
          </a:r>
        </a:p>
        <a:p>
          <a:endParaRPr lang="en-US" sz="1600" b="1" u="sng" dirty="0">
            <a:latin typeface="Times New Roman" panose="02020603050405020304" pitchFamily="18" charset="0"/>
            <a:cs typeface="Times New Roman" panose="02020603050405020304" pitchFamily="18" charset="0"/>
          </a:endParaRPr>
        </a:p>
        <a:p>
          <a:r>
            <a:rPr lang="en-US" sz="2000" dirty="0"/>
            <a:t>This activate the commonly used irrigants in endodontics during the laser-activated irrigation and PIPS, without any direct irradiation (and interaction) on the radicular dentin, when the irrigant liquids are present and remain in the canal</a:t>
          </a:r>
        </a:p>
      </dgm:t>
    </dgm:pt>
    <dgm:pt modelId="{1B32CD88-AE79-4666-A881-A5BE1C3CA703}" type="parTrans" cxnId="{D04E988B-62AE-4342-94E6-8B1C35D3F237}">
      <dgm:prSet/>
      <dgm:spPr/>
      <dgm:t>
        <a:bodyPr/>
        <a:lstStyle/>
        <a:p>
          <a:endParaRPr lang="en-US"/>
        </a:p>
      </dgm:t>
    </dgm:pt>
    <dgm:pt modelId="{A812D883-7FD6-4C02-B828-AA7E9138B58F}" type="sibTrans" cxnId="{D04E988B-62AE-4342-94E6-8B1C35D3F237}">
      <dgm:prSet/>
      <dgm:spPr/>
      <dgm:t>
        <a:bodyPr/>
        <a:lstStyle/>
        <a:p>
          <a:endParaRPr lang="en-US"/>
        </a:p>
      </dgm:t>
    </dgm:pt>
    <dgm:pt modelId="{76BB4BF9-6970-410B-B4A8-DE60A4774E2E}" type="pres">
      <dgm:prSet presAssocID="{1CFE95DD-B204-450A-8EEF-DDDD21DFAF72}" presName="Name0" presStyleCnt="0">
        <dgm:presLayoutVars>
          <dgm:dir/>
          <dgm:resizeHandles val="exact"/>
        </dgm:presLayoutVars>
      </dgm:prSet>
      <dgm:spPr/>
    </dgm:pt>
    <dgm:pt modelId="{4DD2D8E1-2AA0-45C0-8E34-12FC0A0B9B2D}" type="pres">
      <dgm:prSet presAssocID="{1CFE95DD-B204-450A-8EEF-DDDD21DFAF72}" presName="bkgdShp" presStyleLbl="alignAccFollowNode1" presStyleIdx="0" presStyleCnt="1"/>
      <dgm:spPr/>
    </dgm:pt>
    <dgm:pt modelId="{081BCA6D-B626-4B5D-BE9F-CDCAFD11F319}" type="pres">
      <dgm:prSet presAssocID="{1CFE95DD-B204-450A-8EEF-DDDD21DFAF72}" presName="linComp" presStyleCnt="0"/>
      <dgm:spPr/>
    </dgm:pt>
    <dgm:pt modelId="{C5798B88-CA7D-46A1-9895-3127EF4A4633}" type="pres">
      <dgm:prSet presAssocID="{3793E192-8B24-4251-ABF6-3B6C3A8332FA}" presName="compNode" presStyleCnt="0"/>
      <dgm:spPr/>
    </dgm:pt>
    <dgm:pt modelId="{5265B0C8-2288-41BD-91DA-1968F57262FC}" type="pres">
      <dgm:prSet presAssocID="{3793E192-8B24-4251-ABF6-3B6C3A8332FA}" presName="node" presStyleLbl="node1" presStyleIdx="0" presStyleCnt="3" custScaleX="964568" custScaleY="181818" custLinFactNeighborX="-36111" custLinFactNeighborY="-20454">
        <dgm:presLayoutVars>
          <dgm:bulletEnabled val="1"/>
        </dgm:presLayoutVars>
      </dgm:prSet>
      <dgm:spPr/>
    </dgm:pt>
    <dgm:pt modelId="{C3CBD711-4132-459D-87BC-8A481F404B31}" type="pres">
      <dgm:prSet presAssocID="{3793E192-8B24-4251-ABF6-3B6C3A8332FA}" presName="invisiNode" presStyleLbl="node1" presStyleIdx="0" presStyleCnt="3"/>
      <dgm:spPr/>
    </dgm:pt>
    <dgm:pt modelId="{3C4CDA09-3613-465A-9F21-401CD3648F62}" type="pres">
      <dgm:prSet presAssocID="{3793E192-8B24-4251-ABF6-3B6C3A8332FA}" presName="imagNode" presStyleLbl="fgImgPlace1" presStyleIdx="0" presStyleCnt="3"/>
      <dgm:spPr/>
    </dgm:pt>
    <dgm:pt modelId="{2BDA0505-FEC2-4396-91A1-0936DF08884E}" type="pres">
      <dgm:prSet presAssocID="{B182F8E5-34D2-4EC3-A26E-84FF5ED36E96}" presName="sibTrans" presStyleLbl="sibTrans2D1" presStyleIdx="0" presStyleCnt="0"/>
      <dgm:spPr/>
    </dgm:pt>
    <dgm:pt modelId="{FC816810-2F3F-4CAA-8DEF-CDEC470EA739}" type="pres">
      <dgm:prSet presAssocID="{14DC19BE-D4A0-4DBD-82B0-DCB1F613C223}" presName="compNode" presStyleCnt="0"/>
      <dgm:spPr/>
    </dgm:pt>
    <dgm:pt modelId="{7B997786-2898-4A92-9480-1ABCE3294E04}" type="pres">
      <dgm:prSet presAssocID="{14DC19BE-D4A0-4DBD-82B0-DCB1F613C223}" presName="node" presStyleLbl="node1" presStyleIdx="1" presStyleCnt="3" custScaleX="1034850" custScaleY="181818" custLinFactNeighborX="24359" custLinFactNeighborY="-20454">
        <dgm:presLayoutVars>
          <dgm:bulletEnabled val="1"/>
        </dgm:presLayoutVars>
      </dgm:prSet>
      <dgm:spPr/>
    </dgm:pt>
    <dgm:pt modelId="{677CA324-6539-43F0-BF96-EE8A6D1D2581}" type="pres">
      <dgm:prSet presAssocID="{14DC19BE-D4A0-4DBD-82B0-DCB1F613C223}" presName="invisiNode" presStyleLbl="node1" presStyleIdx="1" presStyleCnt="3"/>
      <dgm:spPr/>
    </dgm:pt>
    <dgm:pt modelId="{853CAC75-249C-4775-9B65-81B14613136C}" type="pres">
      <dgm:prSet presAssocID="{14DC19BE-D4A0-4DBD-82B0-DCB1F613C223}" presName="imagNode" presStyleLbl="fgImgPlace1" presStyleIdx="1" presStyleCnt="3" custLinFactNeighborY="41888"/>
      <dgm:spPr/>
    </dgm:pt>
    <dgm:pt modelId="{F6D113E7-0054-43F2-95B2-62FBD02892CB}" type="pres">
      <dgm:prSet presAssocID="{878F857E-AD44-465F-A2E3-4F1822E95104}" presName="sibTrans" presStyleLbl="sibTrans2D1" presStyleIdx="0" presStyleCnt="0"/>
      <dgm:spPr/>
    </dgm:pt>
    <dgm:pt modelId="{78001FA2-2563-4733-A638-F3A44C3E1F12}" type="pres">
      <dgm:prSet presAssocID="{C83047A8-AF36-4D63-A0D0-AA50D49F5CD8}" presName="compNode" presStyleCnt="0"/>
      <dgm:spPr/>
    </dgm:pt>
    <dgm:pt modelId="{22AB29E4-B570-4632-82DE-1130FAAAB2DB}" type="pres">
      <dgm:prSet presAssocID="{C83047A8-AF36-4D63-A0D0-AA50D49F5CD8}" presName="node" presStyleLbl="node1" presStyleIdx="2" presStyleCnt="3" custScaleX="1075292" custScaleY="181818" custLinFactNeighborX="51612" custLinFactNeighborY="-20454">
        <dgm:presLayoutVars>
          <dgm:bulletEnabled val="1"/>
        </dgm:presLayoutVars>
      </dgm:prSet>
      <dgm:spPr/>
    </dgm:pt>
    <dgm:pt modelId="{7BB25F62-627F-43F2-8428-FA1CF0A56B0F}" type="pres">
      <dgm:prSet presAssocID="{C83047A8-AF36-4D63-A0D0-AA50D49F5CD8}" presName="invisiNode" presStyleLbl="node1" presStyleIdx="2" presStyleCnt="3"/>
      <dgm:spPr/>
    </dgm:pt>
    <dgm:pt modelId="{74241E3E-3E98-4230-802F-08A6574F92E6}" type="pres">
      <dgm:prSet presAssocID="{C83047A8-AF36-4D63-A0D0-AA50D49F5CD8}" presName="imagNode" presStyleLbl="fgImgPlace1" presStyleIdx="2" presStyleCnt="3" custLinFactNeighborX="-2938" custLinFactNeighborY="58777"/>
      <dgm:spPr/>
    </dgm:pt>
  </dgm:ptLst>
  <dgm:cxnLst>
    <dgm:cxn modelId="{EAC23A04-B925-45EA-BAEE-5CDA9AA76ED1}" type="presOf" srcId="{B182F8E5-34D2-4EC3-A26E-84FF5ED36E96}" destId="{2BDA0505-FEC2-4396-91A1-0936DF08884E}" srcOrd="0" destOrd="0" presId="urn:microsoft.com/office/officeart/2005/8/layout/pList2"/>
    <dgm:cxn modelId="{7A28DE13-4370-4A7E-95D3-65A41256FD24}" srcId="{1CFE95DD-B204-450A-8EEF-DDDD21DFAF72}" destId="{3793E192-8B24-4251-ABF6-3B6C3A8332FA}" srcOrd="0" destOrd="0" parTransId="{0D0DDB30-FBB4-49C3-B21C-6B23E6876012}" sibTransId="{B182F8E5-34D2-4EC3-A26E-84FF5ED36E96}"/>
    <dgm:cxn modelId="{24C18424-AE0D-467A-8771-DD7A0D32FAB1}" type="presOf" srcId="{1CFE95DD-B204-450A-8EEF-DDDD21DFAF72}" destId="{76BB4BF9-6970-410B-B4A8-DE60A4774E2E}" srcOrd="0" destOrd="0" presId="urn:microsoft.com/office/officeart/2005/8/layout/pList2"/>
    <dgm:cxn modelId="{1859D15D-3982-4387-AFA8-59B15F880768}" srcId="{1CFE95DD-B204-450A-8EEF-DDDD21DFAF72}" destId="{14DC19BE-D4A0-4DBD-82B0-DCB1F613C223}" srcOrd="1" destOrd="0" parTransId="{494BC788-8866-433E-8F8A-E2DCF6F4D7D1}" sibTransId="{878F857E-AD44-465F-A2E3-4F1822E95104}"/>
    <dgm:cxn modelId="{5EFFA181-F0AA-4FD7-8D10-D2DDA1E33028}" type="presOf" srcId="{C83047A8-AF36-4D63-A0D0-AA50D49F5CD8}" destId="{22AB29E4-B570-4632-82DE-1130FAAAB2DB}" srcOrd="0" destOrd="0" presId="urn:microsoft.com/office/officeart/2005/8/layout/pList2"/>
    <dgm:cxn modelId="{D04E988B-62AE-4342-94E6-8B1C35D3F237}" srcId="{1CFE95DD-B204-450A-8EEF-DDDD21DFAF72}" destId="{C83047A8-AF36-4D63-A0D0-AA50D49F5CD8}" srcOrd="2" destOrd="0" parTransId="{1B32CD88-AE79-4666-A881-A5BE1C3CA703}" sibTransId="{A812D883-7FD6-4C02-B828-AA7E9138B58F}"/>
    <dgm:cxn modelId="{3067418C-21F3-4BE0-B162-705B38050965}" type="presOf" srcId="{14DC19BE-D4A0-4DBD-82B0-DCB1F613C223}" destId="{7B997786-2898-4A92-9480-1ABCE3294E04}" srcOrd="0" destOrd="0" presId="urn:microsoft.com/office/officeart/2005/8/layout/pList2"/>
    <dgm:cxn modelId="{C45841C7-6FBE-4E7A-9767-BA78023F6B9C}" type="presOf" srcId="{3793E192-8B24-4251-ABF6-3B6C3A8332FA}" destId="{5265B0C8-2288-41BD-91DA-1968F57262FC}" srcOrd="0" destOrd="0" presId="urn:microsoft.com/office/officeart/2005/8/layout/pList2"/>
    <dgm:cxn modelId="{2A87D4F5-A2F9-4EC6-A650-9551F870D209}" type="presOf" srcId="{878F857E-AD44-465F-A2E3-4F1822E95104}" destId="{F6D113E7-0054-43F2-95B2-62FBD02892CB}" srcOrd="0" destOrd="0" presId="urn:microsoft.com/office/officeart/2005/8/layout/pList2"/>
    <dgm:cxn modelId="{CACA81E4-C69A-4952-A20C-56AD079C12AA}" type="presParOf" srcId="{76BB4BF9-6970-410B-B4A8-DE60A4774E2E}" destId="{4DD2D8E1-2AA0-45C0-8E34-12FC0A0B9B2D}" srcOrd="0" destOrd="0" presId="urn:microsoft.com/office/officeart/2005/8/layout/pList2"/>
    <dgm:cxn modelId="{1205CB4F-EA19-4933-8F64-27781562DBC7}" type="presParOf" srcId="{76BB4BF9-6970-410B-B4A8-DE60A4774E2E}" destId="{081BCA6D-B626-4B5D-BE9F-CDCAFD11F319}" srcOrd="1" destOrd="0" presId="urn:microsoft.com/office/officeart/2005/8/layout/pList2"/>
    <dgm:cxn modelId="{C0593740-4D79-4C0E-8BAC-5EDBADF5A387}" type="presParOf" srcId="{081BCA6D-B626-4B5D-BE9F-CDCAFD11F319}" destId="{C5798B88-CA7D-46A1-9895-3127EF4A4633}" srcOrd="0" destOrd="0" presId="urn:microsoft.com/office/officeart/2005/8/layout/pList2"/>
    <dgm:cxn modelId="{6BF5DE91-37B0-4A2C-94E4-3CB18028D984}" type="presParOf" srcId="{C5798B88-CA7D-46A1-9895-3127EF4A4633}" destId="{5265B0C8-2288-41BD-91DA-1968F57262FC}" srcOrd="0" destOrd="0" presId="urn:microsoft.com/office/officeart/2005/8/layout/pList2"/>
    <dgm:cxn modelId="{A7652499-1B0A-487D-9135-240CED0E6397}" type="presParOf" srcId="{C5798B88-CA7D-46A1-9895-3127EF4A4633}" destId="{C3CBD711-4132-459D-87BC-8A481F404B31}" srcOrd="1" destOrd="0" presId="urn:microsoft.com/office/officeart/2005/8/layout/pList2"/>
    <dgm:cxn modelId="{255F7937-223D-4ADE-A060-5EF9B995E894}" type="presParOf" srcId="{C5798B88-CA7D-46A1-9895-3127EF4A4633}" destId="{3C4CDA09-3613-465A-9F21-401CD3648F62}" srcOrd="2" destOrd="0" presId="urn:microsoft.com/office/officeart/2005/8/layout/pList2"/>
    <dgm:cxn modelId="{15218C57-2B6E-4252-BA66-6636DBFD8571}" type="presParOf" srcId="{081BCA6D-B626-4B5D-BE9F-CDCAFD11F319}" destId="{2BDA0505-FEC2-4396-91A1-0936DF08884E}" srcOrd="1" destOrd="0" presId="urn:microsoft.com/office/officeart/2005/8/layout/pList2"/>
    <dgm:cxn modelId="{DAA5E99C-BD55-40D6-BA7C-4145B4CED660}" type="presParOf" srcId="{081BCA6D-B626-4B5D-BE9F-CDCAFD11F319}" destId="{FC816810-2F3F-4CAA-8DEF-CDEC470EA739}" srcOrd="2" destOrd="0" presId="urn:microsoft.com/office/officeart/2005/8/layout/pList2"/>
    <dgm:cxn modelId="{E382E80C-C608-4DCD-B832-48DCB2F61A20}" type="presParOf" srcId="{FC816810-2F3F-4CAA-8DEF-CDEC470EA739}" destId="{7B997786-2898-4A92-9480-1ABCE3294E04}" srcOrd="0" destOrd="0" presId="urn:microsoft.com/office/officeart/2005/8/layout/pList2"/>
    <dgm:cxn modelId="{FEE2C23A-02D3-4F42-8228-9E0324F393D2}" type="presParOf" srcId="{FC816810-2F3F-4CAA-8DEF-CDEC470EA739}" destId="{677CA324-6539-43F0-BF96-EE8A6D1D2581}" srcOrd="1" destOrd="0" presId="urn:microsoft.com/office/officeart/2005/8/layout/pList2"/>
    <dgm:cxn modelId="{A0435E86-1316-4B84-80FC-EA165CCAA940}" type="presParOf" srcId="{FC816810-2F3F-4CAA-8DEF-CDEC470EA739}" destId="{853CAC75-249C-4775-9B65-81B14613136C}" srcOrd="2" destOrd="0" presId="urn:microsoft.com/office/officeart/2005/8/layout/pList2"/>
    <dgm:cxn modelId="{23062983-75C0-4E3B-B45F-2711AC9100A0}" type="presParOf" srcId="{081BCA6D-B626-4B5D-BE9F-CDCAFD11F319}" destId="{F6D113E7-0054-43F2-95B2-62FBD02892CB}" srcOrd="3" destOrd="0" presId="urn:microsoft.com/office/officeart/2005/8/layout/pList2"/>
    <dgm:cxn modelId="{A1B49505-C229-4E94-8F0B-EEC55BBDBDCB}" type="presParOf" srcId="{081BCA6D-B626-4B5D-BE9F-CDCAFD11F319}" destId="{78001FA2-2563-4733-A638-F3A44C3E1F12}" srcOrd="4" destOrd="0" presId="urn:microsoft.com/office/officeart/2005/8/layout/pList2"/>
    <dgm:cxn modelId="{AED3FFFD-5467-4F89-B9D6-9E6EDEDC1FE6}" type="presParOf" srcId="{78001FA2-2563-4733-A638-F3A44C3E1F12}" destId="{22AB29E4-B570-4632-82DE-1130FAAAB2DB}" srcOrd="0" destOrd="0" presId="urn:microsoft.com/office/officeart/2005/8/layout/pList2"/>
    <dgm:cxn modelId="{71F11C2B-25A3-4DF3-B074-A25F1EBD50DF}" type="presParOf" srcId="{78001FA2-2563-4733-A638-F3A44C3E1F12}" destId="{7BB25F62-627F-43F2-8428-FA1CF0A56B0F}" srcOrd="1" destOrd="0" presId="urn:microsoft.com/office/officeart/2005/8/layout/pList2"/>
    <dgm:cxn modelId="{EE3217D0-4445-4493-9D83-459FA4008A4E}" type="presParOf" srcId="{78001FA2-2563-4733-A638-F3A44C3E1F12}" destId="{74241E3E-3E98-4230-802F-08A6574F92E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32C4FF-0B52-43A3-8CDC-F35267A4DB5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F294697-3A9E-4F75-92A5-453E8A0C70B6}">
      <dgm:prSet phldrT="[Text]" phldr="1"/>
      <dgm:spPr/>
      <dgm:t>
        <a:bodyPr/>
        <a:lstStyle/>
        <a:p>
          <a:endParaRPr lang="en-US" dirty="0"/>
        </a:p>
      </dgm:t>
    </dgm:pt>
    <dgm:pt modelId="{C37A7462-25F0-476F-B620-AC75B9690782}" type="parTrans" cxnId="{5B3DA85F-AF46-4ED3-A692-5156258B4B56}">
      <dgm:prSet/>
      <dgm:spPr/>
      <dgm:t>
        <a:bodyPr/>
        <a:lstStyle/>
        <a:p>
          <a:endParaRPr lang="en-US"/>
        </a:p>
      </dgm:t>
    </dgm:pt>
    <dgm:pt modelId="{45340C8C-496A-4C19-9D9A-1E0DE582516A}" type="sibTrans" cxnId="{5B3DA85F-AF46-4ED3-A692-5156258B4B56}">
      <dgm:prSet/>
      <dgm:spPr/>
      <dgm:t>
        <a:bodyPr/>
        <a:lstStyle/>
        <a:p>
          <a:endParaRPr lang="en-US"/>
        </a:p>
      </dgm:t>
    </dgm:pt>
    <dgm:pt modelId="{0D781925-16F2-40B6-9E6E-CADBDAA9C2B7}">
      <dgm:prSet phldrT="[Text]"/>
      <dgm:spPr/>
      <dgm:t>
        <a:bodyPr/>
        <a:lstStyle/>
        <a:p>
          <a:r>
            <a:rPr lang="en-US" dirty="0"/>
            <a:t>Conventional Laser Endodontics or</a:t>
          </a:r>
        </a:p>
      </dgm:t>
    </dgm:pt>
    <dgm:pt modelId="{32F9801C-4B4F-470E-B465-7D190ACF3DCC}" type="parTrans" cxnId="{B3EF7674-C5B9-47F5-B49E-ADD574F5A324}">
      <dgm:prSet/>
      <dgm:spPr/>
      <dgm:t>
        <a:bodyPr/>
        <a:lstStyle/>
        <a:p>
          <a:endParaRPr lang="en-US"/>
        </a:p>
      </dgm:t>
    </dgm:pt>
    <dgm:pt modelId="{EFD14CF5-5D87-4288-B236-320FA45158BB}" type="sibTrans" cxnId="{B3EF7674-C5B9-47F5-B49E-ADD574F5A324}">
      <dgm:prSet/>
      <dgm:spPr/>
      <dgm:t>
        <a:bodyPr/>
        <a:lstStyle/>
        <a:p>
          <a:endParaRPr lang="en-US"/>
        </a:p>
      </dgm:t>
    </dgm:pt>
    <dgm:pt modelId="{93F6675C-2914-4B7B-9D35-12D81400AC79}">
      <dgm:prSet phldrT="[Text]" phldr="1"/>
      <dgm:spPr/>
      <dgm:t>
        <a:bodyPr/>
        <a:lstStyle/>
        <a:p>
          <a:endParaRPr lang="en-US"/>
        </a:p>
      </dgm:t>
    </dgm:pt>
    <dgm:pt modelId="{449E776F-D663-426B-B076-2CE4C327FD72}" type="parTrans" cxnId="{6E196347-B49C-47C3-9DAB-D93AB1109694}">
      <dgm:prSet/>
      <dgm:spPr/>
      <dgm:t>
        <a:bodyPr/>
        <a:lstStyle/>
        <a:p>
          <a:endParaRPr lang="en-US"/>
        </a:p>
      </dgm:t>
    </dgm:pt>
    <dgm:pt modelId="{400A17C7-2AF0-4BFE-98A4-ABC0943AE710}" type="sibTrans" cxnId="{6E196347-B49C-47C3-9DAB-D93AB1109694}">
      <dgm:prSet/>
      <dgm:spPr/>
      <dgm:t>
        <a:bodyPr/>
        <a:lstStyle/>
        <a:p>
          <a:endParaRPr lang="en-US"/>
        </a:p>
      </dgm:t>
    </dgm:pt>
    <dgm:pt modelId="{75BFCDB8-23B7-4750-990B-DAFA3DA67494}">
      <dgm:prSet phldrT="[Text]"/>
      <dgm:spPr/>
      <dgm:t>
        <a:bodyPr/>
        <a:lstStyle/>
        <a:p>
          <a:r>
            <a:rPr lang="en-US" dirty="0"/>
            <a:t>PAD-Photoactivated Disinfection Or </a:t>
          </a:r>
        </a:p>
      </dgm:t>
    </dgm:pt>
    <dgm:pt modelId="{BBE4464E-9765-4846-A500-624C0476DEF7}" type="parTrans" cxnId="{801D6F47-39A7-42B8-AFC0-1AEEFFBA6A9B}">
      <dgm:prSet/>
      <dgm:spPr/>
      <dgm:t>
        <a:bodyPr/>
        <a:lstStyle/>
        <a:p>
          <a:endParaRPr lang="en-US"/>
        </a:p>
      </dgm:t>
    </dgm:pt>
    <dgm:pt modelId="{21D5A74F-337B-490B-A96B-923A92FBB3B7}" type="sibTrans" cxnId="{801D6F47-39A7-42B8-AFC0-1AEEFFBA6A9B}">
      <dgm:prSet/>
      <dgm:spPr/>
      <dgm:t>
        <a:bodyPr/>
        <a:lstStyle/>
        <a:p>
          <a:endParaRPr lang="en-US"/>
        </a:p>
      </dgm:t>
    </dgm:pt>
    <dgm:pt modelId="{B22A2462-A90D-4F52-9EAD-44E86DC39921}">
      <dgm:prSet phldrT="[Text]" phldr="1"/>
      <dgm:spPr/>
      <dgm:t>
        <a:bodyPr/>
        <a:lstStyle/>
        <a:p>
          <a:endParaRPr lang="en-US"/>
        </a:p>
      </dgm:t>
    </dgm:pt>
    <dgm:pt modelId="{2D622AC5-997F-4892-ABF2-8C0DEC22D07A}" type="parTrans" cxnId="{F14D3DE4-5D2B-411B-AE6C-C6F2A5B6DF9A}">
      <dgm:prSet/>
      <dgm:spPr/>
      <dgm:t>
        <a:bodyPr/>
        <a:lstStyle/>
        <a:p>
          <a:endParaRPr lang="en-US"/>
        </a:p>
      </dgm:t>
    </dgm:pt>
    <dgm:pt modelId="{E24EFC6F-D049-4B71-B540-7127971CFDBB}" type="sibTrans" cxnId="{F14D3DE4-5D2B-411B-AE6C-C6F2A5B6DF9A}">
      <dgm:prSet/>
      <dgm:spPr/>
      <dgm:t>
        <a:bodyPr/>
        <a:lstStyle/>
        <a:p>
          <a:endParaRPr lang="en-US"/>
        </a:p>
      </dgm:t>
    </dgm:pt>
    <dgm:pt modelId="{73211794-9930-4E00-B72C-C9637C199F3C}">
      <dgm:prSet phldrT="[Text]"/>
      <dgm:spPr/>
      <dgm:t>
        <a:bodyPr/>
        <a:lstStyle/>
        <a:p>
          <a:r>
            <a:rPr lang="en-US" dirty="0"/>
            <a:t>Laser Activated Irrigation Or </a:t>
          </a:r>
        </a:p>
      </dgm:t>
    </dgm:pt>
    <dgm:pt modelId="{F55E8A46-5CAE-46CF-A9DE-3B722F420EDB}" type="parTrans" cxnId="{F334CC92-3113-431F-B192-02D9B15F5049}">
      <dgm:prSet/>
      <dgm:spPr/>
      <dgm:t>
        <a:bodyPr/>
        <a:lstStyle/>
        <a:p>
          <a:endParaRPr lang="en-US"/>
        </a:p>
      </dgm:t>
    </dgm:pt>
    <dgm:pt modelId="{0E8CF124-2B63-4975-8A8D-8A875B8E4B22}" type="sibTrans" cxnId="{F334CC92-3113-431F-B192-02D9B15F5049}">
      <dgm:prSet/>
      <dgm:spPr/>
      <dgm:t>
        <a:bodyPr/>
        <a:lstStyle/>
        <a:p>
          <a:endParaRPr lang="en-US"/>
        </a:p>
      </dgm:t>
    </dgm:pt>
    <dgm:pt modelId="{50F21F7B-87BE-4F43-9EA8-F6B969C07E1E}">
      <dgm:prSet phldrT="[Text]"/>
      <dgm:spPr/>
      <dgm:t>
        <a:bodyPr/>
        <a:lstStyle/>
        <a:p>
          <a:r>
            <a:rPr lang="en-US" dirty="0"/>
            <a:t>PIPS-Photon Induced Photoacoustic streaming </a:t>
          </a:r>
        </a:p>
      </dgm:t>
    </dgm:pt>
    <dgm:pt modelId="{F7851AC2-2D71-427F-A6A2-FDC0D30E7C27}" type="parTrans" cxnId="{509A1FCB-6936-49B7-86FE-98531B931ABC}">
      <dgm:prSet/>
      <dgm:spPr/>
      <dgm:t>
        <a:bodyPr/>
        <a:lstStyle/>
        <a:p>
          <a:endParaRPr lang="en-US"/>
        </a:p>
      </dgm:t>
    </dgm:pt>
    <dgm:pt modelId="{05FAC25F-77AD-4326-9D46-620B941699D1}" type="sibTrans" cxnId="{509A1FCB-6936-49B7-86FE-98531B931ABC}">
      <dgm:prSet/>
      <dgm:spPr/>
      <dgm:t>
        <a:bodyPr/>
        <a:lstStyle/>
        <a:p>
          <a:endParaRPr lang="en-US"/>
        </a:p>
      </dgm:t>
    </dgm:pt>
    <dgm:pt modelId="{FD8310B8-3889-4514-B9EC-3F4A43D6DB2B}">
      <dgm:prSet phldrT="[Text]"/>
      <dgm:spPr/>
      <dgm:t>
        <a:bodyPr/>
        <a:lstStyle/>
        <a:p>
          <a:r>
            <a:rPr lang="en-US" dirty="0" err="1"/>
            <a:t>aPDT</a:t>
          </a:r>
          <a:r>
            <a:rPr lang="en-US" dirty="0"/>
            <a:t>-antibacterial Photodynamic Therapy  </a:t>
          </a:r>
        </a:p>
      </dgm:t>
    </dgm:pt>
    <dgm:pt modelId="{D816A2F3-DEC4-4721-9CEE-E913166285C7}" type="parTrans" cxnId="{E48B1AEB-F9B8-49FD-9A27-B6D09E25EEC0}">
      <dgm:prSet/>
      <dgm:spPr/>
      <dgm:t>
        <a:bodyPr/>
        <a:lstStyle/>
        <a:p>
          <a:endParaRPr lang="en-US"/>
        </a:p>
      </dgm:t>
    </dgm:pt>
    <dgm:pt modelId="{92BFE9C1-068F-4851-BFA3-6198B1EB9BFC}" type="sibTrans" cxnId="{E48B1AEB-F9B8-49FD-9A27-B6D09E25EEC0}">
      <dgm:prSet/>
      <dgm:spPr/>
      <dgm:t>
        <a:bodyPr/>
        <a:lstStyle/>
        <a:p>
          <a:endParaRPr lang="en-US"/>
        </a:p>
      </dgm:t>
    </dgm:pt>
    <dgm:pt modelId="{6DBD6FEE-5F81-47BD-BF40-C2C8DFAAC43A}">
      <dgm:prSet phldrT="[Text]"/>
      <dgm:spPr/>
      <dgm:t>
        <a:bodyPr/>
        <a:lstStyle/>
        <a:p>
          <a:r>
            <a:rPr lang="en-US" dirty="0"/>
            <a:t> Direct Laser Irradiation</a:t>
          </a:r>
        </a:p>
      </dgm:t>
    </dgm:pt>
    <dgm:pt modelId="{F3492319-D7DE-4580-8B93-048B5961EEC9}" type="parTrans" cxnId="{0D0A01BD-257C-4665-A894-11E126FE4BCF}">
      <dgm:prSet/>
      <dgm:spPr/>
      <dgm:t>
        <a:bodyPr/>
        <a:lstStyle/>
        <a:p>
          <a:endParaRPr lang="en-US"/>
        </a:p>
      </dgm:t>
    </dgm:pt>
    <dgm:pt modelId="{1A71FFD6-FE1B-4A93-B14A-A3E85344D0E2}" type="sibTrans" cxnId="{0D0A01BD-257C-4665-A894-11E126FE4BCF}">
      <dgm:prSet/>
      <dgm:spPr/>
      <dgm:t>
        <a:bodyPr/>
        <a:lstStyle/>
        <a:p>
          <a:endParaRPr lang="en-US"/>
        </a:p>
      </dgm:t>
    </dgm:pt>
    <dgm:pt modelId="{F5D0BD4C-2F0B-44C7-8753-A7B91A2A33F9}" type="pres">
      <dgm:prSet presAssocID="{2832C4FF-0B52-43A3-8CDC-F35267A4DB59}" presName="linearFlow" presStyleCnt="0">
        <dgm:presLayoutVars>
          <dgm:dir/>
          <dgm:animLvl val="lvl"/>
          <dgm:resizeHandles val="exact"/>
        </dgm:presLayoutVars>
      </dgm:prSet>
      <dgm:spPr/>
    </dgm:pt>
    <dgm:pt modelId="{61D650FF-6154-4C5F-8026-907A12FCDCE8}" type="pres">
      <dgm:prSet presAssocID="{DF294697-3A9E-4F75-92A5-453E8A0C70B6}" presName="composite" presStyleCnt="0"/>
      <dgm:spPr/>
    </dgm:pt>
    <dgm:pt modelId="{6B1262A2-E44F-49D2-BE68-3AECEDC1E0DD}" type="pres">
      <dgm:prSet presAssocID="{DF294697-3A9E-4F75-92A5-453E8A0C70B6}" presName="parentText" presStyleLbl="alignNode1" presStyleIdx="0" presStyleCnt="3">
        <dgm:presLayoutVars>
          <dgm:chMax val="1"/>
          <dgm:bulletEnabled val="1"/>
        </dgm:presLayoutVars>
      </dgm:prSet>
      <dgm:spPr/>
    </dgm:pt>
    <dgm:pt modelId="{EF01E9B8-2566-4CE6-A676-DA65A8B356E7}" type="pres">
      <dgm:prSet presAssocID="{DF294697-3A9E-4F75-92A5-453E8A0C70B6}" presName="descendantText" presStyleLbl="alignAcc1" presStyleIdx="0" presStyleCnt="3">
        <dgm:presLayoutVars>
          <dgm:bulletEnabled val="1"/>
        </dgm:presLayoutVars>
      </dgm:prSet>
      <dgm:spPr/>
    </dgm:pt>
    <dgm:pt modelId="{457FD994-5AF6-4365-8EDD-075624F20E91}" type="pres">
      <dgm:prSet presAssocID="{45340C8C-496A-4C19-9D9A-1E0DE582516A}" presName="sp" presStyleCnt="0"/>
      <dgm:spPr/>
    </dgm:pt>
    <dgm:pt modelId="{885CA0C2-7FCE-4E27-B166-4525E1D2322C}" type="pres">
      <dgm:prSet presAssocID="{93F6675C-2914-4B7B-9D35-12D81400AC79}" presName="composite" presStyleCnt="0"/>
      <dgm:spPr/>
    </dgm:pt>
    <dgm:pt modelId="{3C5CB30B-B859-438B-8014-1FCD49BD2603}" type="pres">
      <dgm:prSet presAssocID="{93F6675C-2914-4B7B-9D35-12D81400AC79}" presName="parentText" presStyleLbl="alignNode1" presStyleIdx="1" presStyleCnt="3">
        <dgm:presLayoutVars>
          <dgm:chMax val="1"/>
          <dgm:bulletEnabled val="1"/>
        </dgm:presLayoutVars>
      </dgm:prSet>
      <dgm:spPr/>
    </dgm:pt>
    <dgm:pt modelId="{49FC3E3A-1813-47EC-8E8A-84C3E9E17FAD}" type="pres">
      <dgm:prSet presAssocID="{93F6675C-2914-4B7B-9D35-12D81400AC79}" presName="descendantText" presStyleLbl="alignAcc1" presStyleIdx="1" presStyleCnt="3">
        <dgm:presLayoutVars>
          <dgm:bulletEnabled val="1"/>
        </dgm:presLayoutVars>
      </dgm:prSet>
      <dgm:spPr/>
    </dgm:pt>
    <dgm:pt modelId="{2AAA2036-5E6A-4414-9120-82871B234900}" type="pres">
      <dgm:prSet presAssocID="{400A17C7-2AF0-4BFE-98A4-ABC0943AE710}" presName="sp" presStyleCnt="0"/>
      <dgm:spPr/>
    </dgm:pt>
    <dgm:pt modelId="{57C1CA47-ECF2-4FCF-AB5D-D5F02F643479}" type="pres">
      <dgm:prSet presAssocID="{B22A2462-A90D-4F52-9EAD-44E86DC39921}" presName="composite" presStyleCnt="0"/>
      <dgm:spPr/>
    </dgm:pt>
    <dgm:pt modelId="{F867455C-0418-4182-9EDC-DC94DCBB7C94}" type="pres">
      <dgm:prSet presAssocID="{B22A2462-A90D-4F52-9EAD-44E86DC39921}" presName="parentText" presStyleLbl="alignNode1" presStyleIdx="2" presStyleCnt="3">
        <dgm:presLayoutVars>
          <dgm:chMax val="1"/>
          <dgm:bulletEnabled val="1"/>
        </dgm:presLayoutVars>
      </dgm:prSet>
      <dgm:spPr/>
    </dgm:pt>
    <dgm:pt modelId="{184B9627-9CB4-4A69-BA5E-3537AC0E8653}" type="pres">
      <dgm:prSet presAssocID="{B22A2462-A90D-4F52-9EAD-44E86DC39921}" presName="descendantText" presStyleLbl="alignAcc1" presStyleIdx="2" presStyleCnt="3" custLinFactNeighborY="0">
        <dgm:presLayoutVars>
          <dgm:bulletEnabled val="1"/>
        </dgm:presLayoutVars>
      </dgm:prSet>
      <dgm:spPr/>
    </dgm:pt>
  </dgm:ptLst>
  <dgm:cxnLst>
    <dgm:cxn modelId="{19ADB921-3C81-452E-B284-4744433581AF}" type="presOf" srcId="{FD8310B8-3889-4514-B9EC-3F4A43D6DB2B}" destId="{49FC3E3A-1813-47EC-8E8A-84C3E9E17FAD}" srcOrd="0" destOrd="1" presId="urn:microsoft.com/office/officeart/2005/8/layout/chevron2"/>
    <dgm:cxn modelId="{2884F02D-D4F2-47B5-B4FF-8F2275E0195D}" type="presOf" srcId="{2832C4FF-0B52-43A3-8CDC-F35267A4DB59}" destId="{F5D0BD4C-2F0B-44C7-8753-A7B91A2A33F9}" srcOrd="0" destOrd="0" presId="urn:microsoft.com/office/officeart/2005/8/layout/chevron2"/>
    <dgm:cxn modelId="{62300D3A-CB1B-4A4E-B7C1-03A8A27BD71C}" type="presOf" srcId="{DF294697-3A9E-4F75-92A5-453E8A0C70B6}" destId="{6B1262A2-E44F-49D2-BE68-3AECEDC1E0DD}" srcOrd="0" destOrd="0" presId="urn:microsoft.com/office/officeart/2005/8/layout/chevron2"/>
    <dgm:cxn modelId="{5B3DA85F-AF46-4ED3-A692-5156258B4B56}" srcId="{2832C4FF-0B52-43A3-8CDC-F35267A4DB59}" destId="{DF294697-3A9E-4F75-92A5-453E8A0C70B6}" srcOrd="0" destOrd="0" parTransId="{C37A7462-25F0-476F-B620-AC75B9690782}" sibTransId="{45340C8C-496A-4C19-9D9A-1E0DE582516A}"/>
    <dgm:cxn modelId="{6E196347-B49C-47C3-9DAB-D93AB1109694}" srcId="{2832C4FF-0B52-43A3-8CDC-F35267A4DB59}" destId="{93F6675C-2914-4B7B-9D35-12D81400AC79}" srcOrd="1" destOrd="0" parTransId="{449E776F-D663-426B-B076-2CE4C327FD72}" sibTransId="{400A17C7-2AF0-4BFE-98A4-ABC0943AE710}"/>
    <dgm:cxn modelId="{801D6F47-39A7-42B8-AFC0-1AEEFFBA6A9B}" srcId="{93F6675C-2914-4B7B-9D35-12D81400AC79}" destId="{75BFCDB8-23B7-4750-990B-DAFA3DA67494}" srcOrd="0" destOrd="0" parTransId="{BBE4464E-9765-4846-A500-624C0476DEF7}" sibTransId="{21D5A74F-337B-490B-A96B-923A92FBB3B7}"/>
    <dgm:cxn modelId="{4D0E886C-80A3-4E48-A4B4-27FBE82BB8B2}" type="presOf" srcId="{73211794-9930-4E00-B72C-C9637C199F3C}" destId="{184B9627-9CB4-4A69-BA5E-3537AC0E8653}" srcOrd="0" destOrd="0" presId="urn:microsoft.com/office/officeart/2005/8/layout/chevron2"/>
    <dgm:cxn modelId="{13719350-CEED-446D-9407-BAF9A81E3748}" type="presOf" srcId="{50F21F7B-87BE-4F43-9EA8-F6B969C07E1E}" destId="{184B9627-9CB4-4A69-BA5E-3537AC0E8653}" srcOrd="0" destOrd="1" presId="urn:microsoft.com/office/officeart/2005/8/layout/chevron2"/>
    <dgm:cxn modelId="{B3EF7674-C5B9-47F5-B49E-ADD574F5A324}" srcId="{DF294697-3A9E-4F75-92A5-453E8A0C70B6}" destId="{0D781925-16F2-40B6-9E6E-CADBDAA9C2B7}" srcOrd="0" destOrd="0" parTransId="{32F9801C-4B4F-470E-B465-7D190ACF3DCC}" sibTransId="{EFD14CF5-5D87-4288-B236-320FA45158BB}"/>
    <dgm:cxn modelId="{F334CC92-3113-431F-B192-02D9B15F5049}" srcId="{B22A2462-A90D-4F52-9EAD-44E86DC39921}" destId="{73211794-9930-4E00-B72C-C9637C199F3C}" srcOrd="0" destOrd="0" parTransId="{F55E8A46-5CAE-46CF-A9DE-3B722F420EDB}" sibTransId="{0E8CF124-2B63-4975-8A8D-8A875B8E4B22}"/>
    <dgm:cxn modelId="{E019F49F-BCC9-495B-B054-E1D7F94BFCCD}" type="presOf" srcId="{6DBD6FEE-5F81-47BD-BF40-C2C8DFAAC43A}" destId="{EF01E9B8-2566-4CE6-A676-DA65A8B356E7}" srcOrd="0" destOrd="1" presId="urn:microsoft.com/office/officeart/2005/8/layout/chevron2"/>
    <dgm:cxn modelId="{4DB24FBA-7CA7-4471-81B1-C0AE3F8B4916}" type="presOf" srcId="{93F6675C-2914-4B7B-9D35-12D81400AC79}" destId="{3C5CB30B-B859-438B-8014-1FCD49BD2603}" srcOrd="0" destOrd="0" presId="urn:microsoft.com/office/officeart/2005/8/layout/chevron2"/>
    <dgm:cxn modelId="{0D0A01BD-257C-4665-A894-11E126FE4BCF}" srcId="{DF294697-3A9E-4F75-92A5-453E8A0C70B6}" destId="{6DBD6FEE-5F81-47BD-BF40-C2C8DFAAC43A}" srcOrd="1" destOrd="0" parTransId="{F3492319-D7DE-4580-8B93-048B5961EEC9}" sibTransId="{1A71FFD6-FE1B-4A93-B14A-A3E85344D0E2}"/>
    <dgm:cxn modelId="{509A1FCB-6936-49B7-86FE-98531B931ABC}" srcId="{B22A2462-A90D-4F52-9EAD-44E86DC39921}" destId="{50F21F7B-87BE-4F43-9EA8-F6B969C07E1E}" srcOrd="1" destOrd="0" parTransId="{F7851AC2-2D71-427F-A6A2-FDC0D30E7C27}" sibTransId="{05FAC25F-77AD-4326-9D46-620B941699D1}"/>
    <dgm:cxn modelId="{C12B9ED1-88EB-4289-88BF-07B9480D947E}" type="presOf" srcId="{75BFCDB8-23B7-4750-990B-DAFA3DA67494}" destId="{49FC3E3A-1813-47EC-8E8A-84C3E9E17FAD}" srcOrd="0" destOrd="0" presId="urn:microsoft.com/office/officeart/2005/8/layout/chevron2"/>
    <dgm:cxn modelId="{F14D3DE4-5D2B-411B-AE6C-C6F2A5B6DF9A}" srcId="{2832C4FF-0B52-43A3-8CDC-F35267A4DB59}" destId="{B22A2462-A90D-4F52-9EAD-44E86DC39921}" srcOrd="2" destOrd="0" parTransId="{2D622AC5-997F-4892-ABF2-8C0DEC22D07A}" sibTransId="{E24EFC6F-D049-4B71-B540-7127971CFDBB}"/>
    <dgm:cxn modelId="{DB65E7E7-3176-46F7-A12C-C860BC850733}" type="presOf" srcId="{B22A2462-A90D-4F52-9EAD-44E86DC39921}" destId="{F867455C-0418-4182-9EDC-DC94DCBB7C94}" srcOrd="0" destOrd="0" presId="urn:microsoft.com/office/officeart/2005/8/layout/chevron2"/>
    <dgm:cxn modelId="{E48B1AEB-F9B8-49FD-9A27-B6D09E25EEC0}" srcId="{93F6675C-2914-4B7B-9D35-12D81400AC79}" destId="{FD8310B8-3889-4514-B9EC-3F4A43D6DB2B}" srcOrd="1" destOrd="0" parTransId="{D816A2F3-DEC4-4721-9CEE-E913166285C7}" sibTransId="{92BFE9C1-068F-4851-BFA3-6198B1EB9BFC}"/>
    <dgm:cxn modelId="{34797AF9-142A-44BC-ABEC-540ED04F2899}" type="presOf" srcId="{0D781925-16F2-40B6-9E6E-CADBDAA9C2B7}" destId="{EF01E9B8-2566-4CE6-A676-DA65A8B356E7}" srcOrd="0" destOrd="0" presId="urn:microsoft.com/office/officeart/2005/8/layout/chevron2"/>
    <dgm:cxn modelId="{A452D833-5F83-4841-8F89-FBD30B4E23EF}" type="presParOf" srcId="{F5D0BD4C-2F0B-44C7-8753-A7B91A2A33F9}" destId="{61D650FF-6154-4C5F-8026-907A12FCDCE8}" srcOrd="0" destOrd="0" presId="urn:microsoft.com/office/officeart/2005/8/layout/chevron2"/>
    <dgm:cxn modelId="{013FBE4D-A490-4F71-B197-51AA9D52EB4F}" type="presParOf" srcId="{61D650FF-6154-4C5F-8026-907A12FCDCE8}" destId="{6B1262A2-E44F-49D2-BE68-3AECEDC1E0DD}" srcOrd="0" destOrd="0" presId="urn:microsoft.com/office/officeart/2005/8/layout/chevron2"/>
    <dgm:cxn modelId="{DFC4C01B-4D7C-44F9-B848-698892D3990D}" type="presParOf" srcId="{61D650FF-6154-4C5F-8026-907A12FCDCE8}" destId="{EF01E9B8-2566-4CE6-A676-DA65A8B356E7}" srcOrd="1" destOrd="0" presId="urn:microsoft.com/office/officeart/2005/8/layout/chevron2"/>
    <dgm:cxn modelId="{59344F8F-227B-4A19-BA54-34C2B125CAC3}" type="presParOf" srcId="{F5D0BD4C-2F0B-44C7-8753-A7B91A2A33F9}" destId="{457FD994-5AF6-4365-8EDD-075624F20E91}" srcOrd="1" destOrd="0" presId="urn:microsoft.com/office/officeart/2005/8/layout/chevron2"/>
    <dgm:cxn modelId="{5A6EB776-25CA-4A16-B470-CA1F23C33FF6}" type="presParOf" srcId="{F5D0BD4C-2F0B-44C7-8753-A7B91A2A33F9}" destId="{885CA0C2-7FCE-4E27-B166-4525E1D2322C}" srcOrd="2" destOrd="0" presId="urn:microsoft.com/office/officeart/2005/8/layout/chevron2"/>
    <dgm:cxn modelId="{406C17C1-DEC2-4945-844C-127049A59C8F}" type="presParOf" srcId="{885CA0C2-7FCE-4E27-B166-4525E1D2322C}" destId="{3C5CB30B-B859-438B-8014-1FCD49BD2603}" srcOrd="0" destOrd="0" presId="urn:microsoft.com/office/officeart/2005/8/layout/chevron2"/>
    <dgm:cxn modelId="{23471E9E-7BCF-4D64-845B-789EBCE157E6}" type="presParOf" srcId="{885CA0C2-7FCE-4E27-B166-4525E1D2322C}" destId="{49FC3E3A-1813-47EC-8E8A-84C3E9E17FAD}" srcOrd="1" destOrd="0" presId="urn:microsoft.com/office/officeart/2005/8/layout/chevron2"/>
    <dgm:cxn modelId="{1A9807A8-A3CB-45FE-AD75-0075B747CCCC}" type="presParOf" srcId="{F5D0BD4C-2F0B-44C7-8753-A7B91A2A33F9}" destId="{2AAA2036-5E6A-4414-9120-82871B234900}" srcOrd="3" destOrd="0" presId="urn:microsoft.com/office/officeart/2005/8/layout/chevron2"/>
    <dgm:cxn modelId="{82C392B2-6CD7-414B-86B3-990D63F4165E}" type="presParOf" srcId="{F5D0BD4C-2F0B-44C7-8753-A7B91A2A33F9}" destId="{57C1CA47-ECF2-4FCF-AB5D-D5F02F643479}" srcOrd="4" destOrd="0" presId="urn:microsoft.com/office/officeart/2005/8/layout/chevron2"/>
    <dgm:cxn modelId="{CE704F25-EB13-4AE3-8B70-1D67ED2783A1}" type="presParOf" srcId="{57C1CA47-ECF2-4FCF-AB5D-D5F02F643479}" destId="{F867455C-0418-4182-9EDC-DC94DCBB7C94}" srcOrd="0" destOrd="0" presId="urn:microsoft.com/office/officeart/2005/8/layout/chevron2"/>
    <dgm:cxn modelId="{94244A04-E4DB-4BAA-93E6-76098906C173}" type="presParOf" srcId="{57C1CA47-ECF2-4FCF-AB5D-D5F02F643479}" destId="{184B9627-9CB4-4A69-BA5E-3537AC0E865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E6FE3-5454-4D66-B638-7952981043AD}">
      <dsp:nvSpPr>
        <dsp:cNvPr id="0" name=""/>
        <dsp:cNvSpPr/>
      </dsp:nvSpPr>
      <dsp:spPr>
        <a:xfrm>
          <a:off x="3641877" y="1841256"/>
          <a:ext cx="2407118" cy="208225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u="sng" kern="1200" dirty="0">
              <a:solidFill>
                <a:schemeClr val="tx1"/>
              </a:solidFill>
            </a:rPr>
            <a:t>LASER </a:t>
          </a:r>
        </a:p>
        <a:p>
          <a:pPr marL="0" lvl="0" indent="0" algn="ctr" defTabSz="1022350">
            <a:lnSpc>
              <a:spcPct val="90000"/>
            </a:lnSpc>
            <a:spcBef>
              <a:spcPct val="0"/>
            </a:spcBef>
            <a:spcAft>
              <a:spcPct val="35000"/>
            </a:spcAft>
            <a:buNone/>
          </a:pPr>
          <a:r>
            <a:rPr lang="en-US" sz="2300" b="1" u="sng" kern="1200" dirty="0">
              <a:solidFill>
                <a:schemeClr val="tx1"/>
              </a:solidFill>
            </a:rPr>
            <a:t>LIGHT</a:t>
          </a:r>
        </a:p>
      </dsp:txBody>
      <dsp:txXfrm>
        <a:off x="4040770" y="2186315"/>
        <a:ext cx="1609332" cy="1392136"/>
      </dsp:txXfrm>
    </dsp:sp>
    <dsp:sp modelId="{1A9DCC58-5F89-4A6F-B5E1-13A6A7BEC0AB}">
      <dsp:nvSpPr>
        <dsp:cNvPr id="0" name=""/>
        <dsp:cNvSpPr/>
      </dsp:nvSpPr>
      <dsp:spPr>
        <a:xfrm>
          <a:off x="5138677" y="897594"/>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43363-5B6A-4AED-BE05-196FBF8EBB67}">
      <dsp:nvSpPr>
        <dsp:cNvPr id="0" name=""/>
        <dsp:cNvSpPr/>
      </dsp:nvSpPr>
      <dsp:spPr>
        <a:xfrm>
          <a:off x="3501371" y="0"/>
          <a:ext cx="2676051" cy="170654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Times New Roman" panose="02020603050405020304" pitchFamily="18" charset="0"/>
              <a:cs typeface="Times New Roman" panose="02020603050405020304" pitchFamily="18" charset="0"/>
            </a:rPr>
            <a:t>Wave Characteristics</a:t>
          </a:r>
        </a:p>
      </dsp:txBody>
      <dsp:txXfrm>
        <a:off x="3886895" y="245853"/>
        <a:ext cx="1905003" cy="1214838"/>
      </dsp:txXfrm>
    </dsp:sp>
    <dsp:sp modelId="{A200B013-E7DA-4F06-AB0B-4604A933CD1F}">
      <dsp:nvSpPr>
        <dsp:cNvPr id="0" name=""/>
        <dsp:cNvSpPr/>
      </dsp:nvSpPr>
      <dsp:spPr>
        <a:xfrm>
          <a:off x="6198615" y="2360514"/>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0F1FD-7F57-4D69-9AF8-9E6C703E12FD}">
      <dsp:nvSpPr>
        <dsp:cNvPr id="0" name=""/>
        <dsp:cNvSpPr/>
      </dsp:nvSpPr>
      <dsp:spPr>
        <a:xfrm>
          <a:off x="5708553" y="1070664"/>
          <a:ext cx="2594601" cy="1706544"/>
        </a:xfrm>
        <a:prstGeom prst="hexagon">
          <a:avLst>
            <a:gd name="adj" fmla="val 2857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Photonic Corpuscular Characteristics</a:t>
          </a:r>
        </a:p>
      </dsp:txBody>
      <dsp:txXfrm>
        <a:off x="6087290" y="1319770"/>
        <a:ext cx="1837127" cy="1208332"/>
      </dsp:txXfrm>
    </dsp:sp>
    <dsp:sp modelId="{70090981-9DF3-423D-B21A-237F4C269639}">
      <dsp:nvSpPr>
        <dsp:cNvPr id="0" name=""/>
        <dsp:cNvSpPr/>
      </dsp:nvSpPr>
      <dsp:spPr>
        <a:xfrm>
          <a:off x="5462313" y="4011877"/>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23826-7D61-418A-8A3F-628EF3A3386C}">
      <dsp:nvSpPr>
        <dsp:cNvPr id="0" name=""/>
        <dsp:cNvSpPr/>
      </dsp:nvSpPr>
      <dsp:spPr>
        <a:xfrm>
          <a:off x="5677761" y="3071059"/>
          <a:ext cx="2614170" cy="1706544"/>
        </a:xfrm>
        <a:prstGeom prst="hexagon">
          <a:avLst>
            <a:gd name="adj" fmla="val 2857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Collimated</a:t>
          </a:r>
        </a:p>
      </dsp:txBody>
      <dsp:txXfrm>
        <a:off x="6058128" y="3319365"/>
        <a:ext cx="1853436" cy="1209932"/>
      </dsp:txXfrm>
    </dsp:sp>
    <dsp:sp modelId="{19E5F7A1-5BA8-48E4-82A4-D26A1432EF3A}">
      <dsp:nvSpPr>
        <dsp:cNvPr id="0" name=""/>
        <dsp:cNvSpPr/>
      </dsp:nvSpPr>
      <dsp:spPr>
        <a:xfrm>
          <a:off x="3635838" y="4183294"/>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937ED-C67A-4BCA-824D-097D35211D4D}">
      <dsp:nvSpPr>
        <dsp:cNvPr id="0" name=""/>
        <dsp:cNvSpPr/>
      </dsp:nvSpPr>
      <dsp:spPr>
        <a:xfrm>
          <a:off x="3664891" y="4032552"/>
          <a:ext cx="2496128" cy="1706544"/>
        </a:xfrm>
        <a:prstGeom prst="hexagon">
          <a:avLst>
            <a:gd name="adj" fmla="val 2857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Coherent</a:t>
          </a:r>
        </a:p>
      </dsp:txBody>
      <dsp:txXfrm>
        <a:off x="4035422" y="4285875"/>
        <a:ext cx="1755066" cy="1199898"/>
      </dsp:txXfrm>
    </dsp:sp>
    <dsp:sp modelId="{4D600079-DF61-42A4-9E77-7A786B74607F}">
      <dsp:nvSpPr>
        <dsp:cNvPr id="0" name=""/>
        <dsp:cNvSpPr/>
      </dsp:nvSpPr>
      <dsp:spPr>
        <a:xfrm>
          <a:off x="2558542" y="2720961"/>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61962-E8D1-49F9-9AB9-D96A98723859}">
      <dsp:nvSpPr>
        <dsp:cNvPr id="0" name=""/>
        <dsp:cNvSpPr/>
      </dsp:nvSpPr>
      <dsp:spPr>
        <a:xfrm>
          <a:off x="1200889" y="3061721"/>
          <a:ext cx="2906275" cy="1706544"/>
        </a:xfrm>
        <a:prstGeom prst="hexagon">
          <a:avLst>
            <a:gd name="adj" fmla="val 2857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Monochromatic</a:t>
          </a:r>
        </a:p>
      </dsp:txBody>
      <dsp:txXfrm>
        <a:off x="1605598" y="3299364"/>
        <a:ext cx="2096857" cy="1231258"/>
      </dsp:txXfrm>
    </dsp:sp>
    <dsp:sp modelId="{E5A7CC06-7372-40F2-822E-B24D4076C111}">
      <dsp:nvSpPr>
        <dsp:cNvPr id="0" name=""/>
        <dsp:cNvSpPr/>
      </dsp:nvSpPr>
      <dsp:spPr>
        <a:xfrm>
          <a:off x="1231681" y="1162909"/>
          <a:ext cx="2823662" cy="1706544"/>
        </a:xfrm>
        <a:prstGeom prst="hexagon">
          <a:avLst>
            <a:gd name="adj" fmla="val 2857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Visible or invisible spectrum</a:t>
          </a:r>
        </a:p>
      </dsp:txBody>
      <dsp:txXfrm>
        <a:off x="1629506" y="1403344"/>
        <a:ext cx="2028012" cy="1225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E6FE3-5454-4D66-B638-7952981043AD}">
      <dsp:nvSpPr>
        <dsp:cNvPr id="0" name=""/>
        <dsp:cNvSpPr/>
      </dsp:nvSpPr>
      <dsp:spPr>
        <a:xfrm>
          <a:off x="3641877" y="1841256"/>
          <a:ext cx="2407118" cy="208225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none" kern="1200" dirty="0">
              <a:solidFill>
                <a:schemeClr val="tx1"/>
              </a:solidFill>
            </a:rPr>
            <a:t>HAND PIECE AND TIPS</a:t>
          </a:r>
        </a:p>
      </dsp:txBody>
      <dsp:txXfrm>
        <a:off x="4040770" y="2186315"/>
        <a:ext cx="1609332" cy="1392136"/>
      </dsp:txXfrm>
    </dsp:sp>
    <dsp:sp modelId="{1A9DCC58-5F89-4A6F-B5E1-13A6A7BEC0AB}">
      <dsp:nvSpPr>
        <dsp:cNvPr id="0" name=""/>
        <dsp:cNvSpPr/>
      </dsp:nvSpPr>
      <dsp:spPr>
        <a:xfrm>
          <a:off x="5138677" y="897594"/>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43363-5B6A-4AED-BE05-196FBF8EBB67}">
      <dsp:nvSpPr>
        <dsp:cNvPr id="0" name=""/>
        <dsp:cNvSpPr/>
      </dsp:nvSpPr>
      <dsp:spPr>
        <a:xfrm>
          <a:off x="3501371" y="0"/>
          <a:ext cx="2676051" cy="170654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Times New Roman" panose="02020603050405020304" pitchFamily="18" charset="0"/>
              <a:cs typeface="Times New Roman" panose="02020603050405020304" pitchFamily="18" charset="0"/>
            </a:rPr>
            <a:t>Optical Resonator</a:t>
          </a:r>
        </a:p>
      </dsp:txBody>
      <dsp:txXfrm>
        <a:off x="3886895" y="245853"/>
        <a:ext cx="1905003" cy="1214838"/>
      </dsp:txXfrm>
    </dsp:sp>
    <dsp:sp modelId="{A200B013-E7DA-4F06-AB0B-4604A933CD1F}">
      <dsp:nvSpPr>
        <dsp:cNvPr id="0" name=""/>
        <dsp:cNvSpPr/>
      </dsp:nvSpPr>
      <dsp:spPr>
        <a:xfrm>
          <a:off x="6198615" y="2360514"/>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0F1FD-7F57-4D69-9AF8-9E6C703E12FD}">
      <dsp:nvSpPr>
        <dsp:cNvPr id="0" name=""/>
        <dsp:cNvSpPr/>
      </dsp:nvSpPr>
      <dsp:spPr>
        <a:xfrm>
          <a:off x="5708553" y="1070664"/>
          <a:ext cx="2594601" cy="1706544"/>
        </a:xfrm>
        <a:prstGeom prst="hexagon">
          <a:avLst>
            <a:gd name="adj" fmla="val 2857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Active Medium</a:t>
          </a:r>
        </a:p>
      </dsp:txBody>
      <dsp:txXfrm>
        <a:off x="6087290" y="1319770"/>
        <a:ext cx="1837127" cy="1208332"/>
      </dsp:txXfrm>
    </dsp:sp>
    <dsp:sp modelId="{70090981-9DF3-423D-B21A-237F4C269639}">
      <dsp:nvSpPr>
        <dsp:cNvPr id="0" name=""/>
        <dsp:cNvSpPr/>
      </dsp:nvSpPr>
      <dsp:spPr>
        <a:xfrm>
          <a:off x="5462313" y="4011877"/>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23826-7D61-418A-8A3F-628EF3A3386C}">
      <dsp:nvSpPr>
        <dsp:cNvPr id="0" name=""/>
        <dsp:cNvSpPr/>
      </dsp:nvSpPr>
      <dsp:spPr>
        <a:xfrm>
          <a:off x="5677761" y="3071059"/>
          <a:ext cx="2614170" cy="1706544"/>
        </a:xfrm>
        <a:prstGeom prst="hexagon">
          <a:avLst>
            <a:gd name="adj" fmla="val 2857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Energy Source </a:t>
          </a:r>
        </a:p>
      </dsp:txBody>
      <dsp:txXfrm>
        <a:off x="6058128" y="3319365"/>
        <a:ext cx="1853436" cy="1209932"/>
      </dsp:txXfrm>
    </dsp:sp>
    <dsp:sp modelId="{19E5F7A1-5BA8-48E4-82A4-D26A1432EF3A}">
      <dsp:nvSpPr>
        <dsp:cNvPr id="0" name=""/>
        <dsp:cNvSpPr/>
      </dsp:nvSpPr>
      <dsp:spPr>
        <a:xfrm>
          <a:off x="3635838" y="4183294"/>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937ED-C67A-4BCA-824D-097D35211D4D}">
      <dsp:nvSpPr>
        <dsp:cNvPr id="0" name=""/>
        <dsp:cNvSpPr/>
      </dsp:nvSpPr>
      <dsp:spPr>
        <a:xfrm>
          <a:off x="3664891" y="4032552"/>
          <a:ext cx="2496128" cy="1706544"/>
        </a:xfrm>
        <a:prstGeom prst="hexagon">
          <a:avLst>
            <a:gd name="adj" fmla="val 2857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Controller</a:t>
          </a:r>
        </a:p>
      </dsp:txBody>
      <dsp:txXfrm>
        <a:off x="4035422" y="4285875"/>
        <a:ext cx="1755066" cy="1199898"/>
      </dsp:txXfrm>
    </dsp:sp>
    <dsp:sp modelId="{4D600079-DF61-42A4-9E77-7A786B74607F}">
      <dsp:nvSpPr>
        <dsp:cNvPr id="0" name=""/>
        <dsp:cNvSpPr/>
      </dsp:nvSpPr>
      <dsp:spPr>
        <a:xfrm>
          <a:off x="2558542" y="2720961"/>
          <a:ext cx="908198" cy="7825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61962-E8D1-49F9-9AB9-D96A98723859}">
      <dsp:nvSpPr>
        <dsp:cNvPr id="0" name=""/>
        <dsp:cNvSpPr/>
      </dsp:nvSpPr>
      <dsp:spPr>
        <a:xfrm>
          <a:off x="1200889" y="3061721"/>
          <a:ext cx="2906275" cy="1706544"/>
        </a:xfrm>
        <a:prstGeom prst="hexagon">
          <a:avLst>
            <a:gd name="adj" fmla="val 2857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Cooling Unit</a:t>
          </a:r>
        </a:p>
      </dsp:txBody>
      <dsp:txXfrm>
        <a:off x="1605598" y="3299364"/>
        <a:ext cx="2096857" cy="1231258"/>
      </dsp:txXfrm>
    </dsp:sp>
    <dsp:sp modelId="{E5A7CC06-7372-40F2-822E-B24D4076C111}">
      <dsp:nvSpPr>
        <dsp:cNvPr id="0" name=""/>
        <dsp:cNvSpPr/>
      </dsp:nvSpPr>
      <dsp:spPr>
        <a:xfrm>
          <a:off x="1231681" y="1162909"/>
          <a:ext cx="2823662" cy="1706544"/>
        </a:xfrm>
        <a:prstGeom prst="hexagon">
          <a:avLst>
            <a:gd name="adj" fmla="val 2857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Delivery System</a:t>
          </a:r>
        </a:p>
      </dsp:txBody>
      <dsp:txXfrm>
        <a:off x="1629506" y="1403344"/>
        <a:ext cx="2028012" cy="1225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D8E1-2AA0-45C0-8E34-12FC0A0B9B2D}">
      <dsp:nvSpPr>
        <dsp:cNvPr id="0" name=""/>
        <dsp:cNvSpPr/>
      </dsp:nvSpPr>
      <dsp:spPr>
        <a:xfrm>
          <a:off x="0" y="0"/>
          <a:ext cx="8072931" cy="249612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4CDA09-3613-465A-9F21-401CD3648F62}">
      <dsp:nvSpPr>
        <dsp:cNvPr id="0" name=""/>
        <dsp:cNvSpPr/>
      </dsp:nvSpPr>
      <dsp:spPr>
        <a:xfrm>
          <a:off x="1307028" y="-291213"/>
          <a:ext cx="244776" cy="1830491"/>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65B0C8-2288-41BD-91DA-1968F57262FC}">
      <dsp:nvSpPr>
        <dsp:cNvPr id="0" name=""/>
        <dsp:cNvSpPr/>
      </dsp:nvSpPr>
      <dsp:spPr>
        <a:xfrm rot="10800000">
          <a:off x="160505" y="20"/>
          <a:ext cx="2361040" cy="5546937"/>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u="sng" kern="1200" dirty="0">
              <a:solidFill>
                <a:schemeClr val="tx1"/>
              </a:solidFill>
              <a:latin typeface="Times New Roman" panose="02020603050405020304" pitchFamily="18" charset="0"/>
              <a:cs typeface="Times New Roman" panose="02020603050405020304" pitchFamily="18" charset="0"/>
            </a:rPr>
            <a:t>PHOTOTHERMAL EFFECT </a:t>
          </a:r>
        </a:p>
        <a:p>
          <a:pPr marL="0" lvl="0" indent="0" algn="ctr" defTabSz="800100">
            <a:lnSpc>
              <a:spcPct val="90000"/>
            </a:lnSpc>
            <a:spcBef>
              <a:spcPct val="0"/>
            </a:spcBef>
            <a:spcAft>
              <a:spcPct val="35000"/>
            </a:spcAft>
            <a:buNone/>
          </a:pPr>
          <a:endParaRPr lang="en-US" sz="1800" u="sng"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en-US" sz="2000" kern="1200" dirty="0"/>
            <a:t>Results from the direct laser irradiation on the dentinal walls, when the lasers are used with the conventional technique for the decontamination and removal of the smear layer, positioning the fi </a:t>
          </a:r>
          <a:r>
            <a:rPr lang="en-US" sz="2000" kern="1200" dirty="0" err="1"/>
            <a:t>ber</a:t>
          </a:r>
          <a:r>
            <a:rPr lang="en-US" sz="2000" kern="1200" dirty="0"/>
            <a:t> inside the Canal</a:t>
          </a:r>
        </a:p>
      </dsp:txBody>
      <dsp:txXfrm rot="10800000">
        <a:off x="233115" y="20"/>
        <a:ext cx="2215820" cy="5474327"/>
      </dsp:txXfrm>
    </dsp:sp>
    <dsp:sp modelId="{853CAC75-249C-4775-9B65-81B14613136C}">
      <dsp:nvSpPr>
        <dsp:cNvPr id="0" name=""/>
        <dsp:cNvSpPr/>
      </dsp:nvSpPr>
      <dsp:spPr>
        <a:xfrm>
          <a:off x="3778563" y="475543"/>
          <a:ext cx="244776" cy="1830491"/>
        </a:xfrm>
        <a:prstGeom prst="roundRect">
          <a:avLst>
            <a:gd name="adj" fmla="val 10000"/>
          </a:avLst>
        </a:prstGeom>
        <a:solidFill>
          <a:schemeClr val="accent2">
            <a:tint val="50000"/>
            <a:hueOff val="-440331"/>
            <a:satOff val="-38085"/>
            <a:lumOff val="-3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997786-2898-4A92-9480-1ABCE3294E04}">
      <dsp:nvSpPr>
        <dsp:cNvPr id="0" name=""/>
        <dsp:cNvSpPr/>
      </dsp:nvSpPr>
      <dsp:spPr>
        <a:xfrm rot="10800000">
          <a:off x="2694040" y="20"/>
          <a:ext cx="2533074" cy="5546937"/>
        </a:xfrm>
        <a:prstGeom prst="round2SameRect">
          <a:avLst>
            <a:gd name="adj1" fmla="val 10500"/>
            <a:gd name="adj2" fmla="val 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u="sng" kern="1200" dirty="0">
              <a:solidFill>
                <a:schemeClr val="tx1"/>
              </a:solidFill>
              <a:latin typeface="Times New Roman" panose="02020603050405020304" pitchFamily="18" charset="0"/>
              <a:cs typeface="Times New Roman" panose="02020603050405020304" pitchFamily="18" charset="0"/>
            </a:rPr>
            <a:t>PHOTOCHEMICAL EFFECT </a:t>
          </a:r>
        </a:p>
        <a:p>
          <a:pPr marL="0" lvl="0" indent="0" algn="ctr" defTabSz="755650">
            <a:lnSpc>
              <a:spcPct val="90000"/>
            </a:lnSpc>
            <a:spcBef>
              <a:spcPct val="0"/>
            </a:spcBef>
            <a:spcAft>
              <a:spcPct val="35000"/>
            </a:spcAft>
            <a:buNone/>
          </a:pPr>
          <a:endParaRPr lang="en-US" sz="1700" kern="1200" dirty="0">
            <a:latin typeface="Times New Roman" panose="02020603050405020304" pitchFamily="18" charset="0"/>
            <a:cs typeface="Times New Roman" panose="02020603050405020304" pitchFamily="18" charset="0"/>
          </a:endParaRPr>
        </a:p>
        <a:p>
          <a:pPr marL="0" lvl="0" indent="0" algn="ctr" defTabSz="755650">
            <a:lnSpc>
              <a:spcPct val="90000"/>
            </a:lnSpc>
            <a:spcBef>
              <a:spcPct val="0"/>
            </a:spcBef>
            <a:spcAft>
              <a:spcPct val="35000"/>
            </a:spcAft>
            <a:buNone/>
          </a:pPr>
          <a:r>
            <a:rPr lang="en-US" sz="1800" kern="1200" dirty="0"/>
            <a:t>Causes the activation of photosensitive substances (photosensitizers) inoculated in the canal and responsible for the antibacterial effects of the photoactivated disinfection (PAD), without direct irradiation (and interaction) on the dentin</a:t>
          </a:r>
        </a:p>
      </dsp:txBody>
      <dsp:txXfrm rot="10800000">
        <a:off x="2771941" y="20"/>
        <a:ext cx="2377272" cy="5469036"/>
      </dsp:txXfrm>
    </dsp:sp>
    <dsp:sp modelId="{74241E3E-3E98-4230-802F-08A6574F92E6}">
      <dsp:nvSpPr>
        <dsp:cNvPr id="0" name=""/>
        <dsp:cNvSpPr/>
      </dsp:nvSpPr>
      <dsp:spPr>
        <a:xfrm>
          <a:off x="6378420" y="784694"/>
          <a:ext cx="244776" cy="1830491"/>
        </a:xfrm>
        <a:prstGeom prst="roundRect">
          <a:avLst>
            <a:gd name="adj" fmla="val 10000"/>
          </a:avLst>
        </a:prstGeom>
        <a:solidFill>
          <a:schemeClr val="accent2">
            <a:tint val="50000"/>
            <a:hueOff val="-880662"/>
            <a:satOff val="-76170"/>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B29E4-B570-4632-82DE-1130FAAAB2DB}">
      <dsp:nvSpPr>
        <dsp:cNvPr id="0" name=""/>
        <dsp:cNvSpPr/>
      </dsp:nvSpPr>
      <dsp:spPr>
        <a:xfrm rot="10800000">
          <a:off x="5318301" y="20"/>
          <a:ext cx="2632066" cy="5546937"/>
        </a:xfrm>
        <a:prstGeom prst="round2SameRect">
          <a:avLst>
            <a:gd name="adj1" fmla="val 10500"/>
            <a:gd name="adj2" fmla="val 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u="sng" kern="1200" dirty="0">
              <a:solidFill>
                <a:schemeClr val="tx1"/>
              </a:solidFill>
              <a:latin typeface="Times New Roman" panose="02020603050405020304" pitchFamily="18" charset="0"/>
              <a:cs typeface="Times New Roman" panose="02020603050405020304" pitchFamily="18" charset="0"/>
            </a:rPr>
            <a:t>PHOTOTHERMAL EFFECT PRIMARILY AND PHOTOMECHANICAL- ACOUSTIC EFFECT </a:t>
          </a:r>
        </a:p>
        <a:p>
          <a:pPr marL="0" lvl="0" indent="0" algn="ctr" defTabSz="711200">
            <a:lnSpc>
              <a:spcPct val="90000"/>
            </a:lnSpc>
            <a:spcBef>
              <a:spcPct val="0"/>
            </a:spcBef>
            <a:spcAft>
              <a:spcPct val="35000"/>
            </a:spcAft>
            <a:buNone/>
          </a:pPr>
          <a:endParaRPr lang="en-US" sz="1600" b="1" u="sng"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en-US" sz="2000" kern="1200" dirty="0"/>
            <a:t>This activate the commonly used irrigants in endodontics during the laser-activated irrigation and PIPS, without any direct irradiation (and interaction) on the radicular dentin, when the irrigant liquids are present and remain in the canal</a:t>
          </a:r>
        </a:p>
      </dsp:txBody>
      <dsp:txXfrm rot="10800000">
        <a:off x="5399246" y="20"/>
        <a:ext cx="2470176" cy="5465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262A2-E44F-49D2-BE68-3AECEDC1E0DD}">
      <dsp:nvSpPr>
        <dsp:cNvPr id="0" name=""/>
        <dsp:cNvSpPr/>
      </dsp:nvSpPr>
      <dsp:spPr>
        <a:xfrm rot="5400000">
          <a:off x="-261149" y="261395"/>
          <a:ext cx="1740994" cy="12186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5400000">
        <a:off x="0" y="609594"/>
        <a:ext cx="1218696" cy="522298"/>
      </dsp:txXfrm>
    </dsp:sp>
    <dsp:sp modelId="{EF01E9B8-2566-4CE6-A676-DA65A8B356E7}">
      <dsp:nvSpPr>
        <dsp:cNvPr id="0" name=""/>
        <dsp:cNvSpPr/>
      </dsp:nvSpPr>
      <dsp:spPr>
        <a:xfrm rot="5400000">
          <a:off x="4180330" y="-2961388"/>
          <a:ext cx="1131646" cy="70549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Conventional Laser Endodontics or</a:t>
          </a:r>
        </a:p>
        <a:p>
          <a:pPr marL="228600" lvl="1" indent="-228600" algn="l" defTabSz="1200150">
            <a:lnSpc>
              <a:spcPct val="90000"/>
            </a:lnSpc>
            <a:spcBef>
              <a:spcPct val="0"/>
            </a:spcBef>
            <a:spcAft>
              <a:spcPct val="15000"/>
            </a:spcAft>
            <a:buChar char="•"/>
          </a:pPr>
          <a:r>
            <a:rPr lang="en-US" sz="2700" kern="1200" dirty="0"/>
            <a:t> Direct Laser Irradiation</a:t>
          </a:r>
        </a:p>
      </dsp:txBody>
      <dsp:txXfrm rot="-5400000">
        <a:off x="1218696" y="55488"/>
        <a:ext cx="6999673" cy="1021162"/>
      </dsp:txXfrm>
    </dsp:sp>
    <dsp:sp modelId="{3C5CB30B-B859-438B-8014-1FCD49BD2603}">
      <dsp:nvSpPr>
        <dsp:cNvPr id="0" name=""/>
        <dsp:cNvSpPr/>
      </dsp:nvSpPr>
      <dsp:spPr>
        <a:xfrm rot="5400000">
          <a:off x="-261149" y="1809618"/>
          <a:ext cx="1740994" cy="12186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rot="-5400000">
        <a:off x="0" y="2157817"/>
        <a:ext cx="1218696" cy="522298"/>
      </dsp:txXfrm>
    </dsp:sp>
    <dsp:sp modelId="{49FC3E3A-1813-47EC-8E8A-84C3E9E17FAD}">
      <dsp:nvSpPr>
        <dsp:cNvPr id="0" name=""/>
        <dsp:cNvSpPr/>
      </dsp:nvSpPr>
      <dsp:spPr>
        <a:xfrm rot="5400000">
          <a:off x="4180330" y="-1413164"/>
          <a:ext cx="1131646" cy="70549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PAD-Photoactivated Disinfection Or </a:t>
          </a:r>
        </a:p>
        <a:p>
          <a:pPr marL="228600" lvl="1" indent="-228600" algn="l" defTabSz="1200150">
            <a:lnSpc>
              <a:spcPct val="90000"/>
            </a:lnSpc>
            <a:spcBef>
              <a:spcPct val="0"/>
            </a:spcBef>
            <a:spcAft>
              <a:spcPct val="15000"/>
            </a:spcAft>
            <a:buChar char="•"/>
          </a:pPr>
          <a:r>
            <a:rPr lang="en-US" sz="2700" kern="1200" dirty="0" err="1"/>
            <a:t>aPDT</a:t>
          </a:r>
          <a:r>
            <a:rPr lang="en-US" sz="2700" kern="1200" dirty="0"/>
            <a:t>-antibacterial Photodynamic Therapy  </a:t>
          </a:r>
        </a:p>
      </dsp:txBody>
      <dsp:txXfrm rot="-5400000">
        <a:off x="1218696" y="1603712"/>
        <a:ext cx="6999673" cy="1021162"/>
      </dsp:txXfrm>
    </dsp:sp>
    <dsp:sp modelId="{F867455C-0418-4182-9EDC-DC94DCBB7C94}">
      <dsp:nvSpPr>
        <dsp:cNvPr id="0" name=""/>
        <dsp:cNvSpPr/>
      </dsp:nvSpPr>
      <dsp:spPr>
        <a:xfrm rot="5400000">
          <a:off x="-261149" y="3357842"/>
          <a:ext cx="1740994" cy="12186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rot="-5400000">
        <a:off x="0" y="3706041"/>
        <a:ext cx="1218696" cy="522298"/>
      </dsp:txXfrm>
    </dsp:sp>
    <dsp:sp modelId="{184B9627-9CB4-4A69-BA5E-3537AC0E8653}">
      <dsp:nvSpPr>
        <dsp:cNvPr id="0" name=""/>
        <dsp:cNvSpPr/>
      </dsp:nvSpPr>
      <dsp:spPr>
        <a:xfrm rot="5400000">
          <a:off x="4180330" y="135058"/>
          <a:ext cx="1131646" cy="70549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Laser Activated Irrigation Or </a:t>
          </a:r>
        </a:p>
        <a:p>
          <a:pPr marL="228600" lvl="1" indent="-228600" algn="l" defTabSz="1200150">
            <a:lnSpc>
              <a:spcPct val="90000"/>
            </a:lnSpc>
            <a:spcBef>
              <a:spcPct val="0"/>
            </a:spcBef>
            <a:spcAft>
              <a:spcPct val="15000"/>
            </a:spcAft>
            <a:buChar char="•"/>
          </a:pPr>
          <a:r>
            <a:rPr lang="en-US" sz="2700" kern="1200" dirty="0"/>
            <a:t>PIPS-Photon Induced Photoacoustic streaming </a:t>
          </a:r>
        </a:p>
      </dsp:txBody>
      <dsp:txXfrm rot="-5400000">
        <a:off x="1218696" y="3151934"/>
        <a:ext cx="6999673" cy="102116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69E7E-E69D-4FFE-8A9D-5C57F2F4A596}" type="datetimeFigureOut">
              <a:rPr lang="en-IN" smtClean="0"/>
              <a:t>19-04-2023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451DA-B3C1-4DDA-A6AD-D3D4FAC9C2E7}" type="slidenum">
              <a:rPr lang="en-IN" smtClean="0"/>
              <a:t>‹#›</a:t>
            </a:fld>
            <a:endParaRPr lang="en-IN"/>
          </a:p>
        </p:txBody>
      </p:sp>
    </p:spTree>
    <p:extLst>
      <p:ext uri="{BB962C8B-B14F-4D97-AF65-F5344CB8AC3E}">
        <p14:creationId xmlns:p14="http://schemas.microsoft.com/office/powerpoint/2010/main" val="358415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Phase_(wave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Standing_wave" TargetMode="External"/><Relationship Id="rId4" Type="http://schemas.openxmlformats.org/officeDocument/2006/relationships/hyperlink" Target="https://en.wikipedia.org/wiki/Zero_cross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 It is the distance between consecutive corresponding points of the same </a:t>
            </a:r>
            <a:r>
              <a:rPr lang="en-US" b="0" i="0" u="none" strike="noStrike" dirty="0">
                <a:solidFill>
                  <a:srgbClr val="0645AD"/>
                </a:solidFill>
                <a:effectLst/>
                <a:latin typeface="Arial" panose="020B0604020202020204" pitchFamily="34" charset="0"/>
                <a:hlinkClick r:id="rId3" tooltip="Phase (waves)"/>
              </a:rPr>
              <a:t>phase</a:t>
            </a:r>
            <a:r>
              <a:rPr lang="en-US" b="0" i="0" dirty="0">
                <a:solidFill>
                  <a:srgbClr val="202122"/>
                </a:solidFill>
                <a:effectLst/>
                <a:latin typeface="Arial" panose="020B0604020202020204" pitchFamily="34" charset="0"/>
              </a:rPr>
              <a:t> on the wave, such as two adjacent crests, troughs, or </a:t>
            </a:r>
            <a:r>
              <a:rPr lang="en-US" b="0" i="0" u="none" strike="noStrike" dirty="0">
                <a:solidFill>
                  <a:srgbClr val="0645AD"/>
                </a:solidFill>
                <a:effectLst/>
                <a:latin typeface="Arial" panose="020B0604020202020204" pitchFamily="34" charset="0"/>
                <a:hlinkClick r:id="rId4" tooltip="Zero crossing"/>
              </a:rPr>
              <a:t>zero crossings</a:t>
            </a:r>
            <a:r>
              <a:rPr lang="en-US" b="0" i="0" dirty="0">
                <a:solidFill>
                  <a:srgbClr val="202122"/>
                </a:solidFill>
                <a:effectLst/>
                <a:latin typeface="Arial" panose="020B0604020202020204" pitchFamily="34" charset="0"/>
              </a:rPr>
              <a:t>, and is a characteristic of both traveling waves and </a:t>
            </a:r>
            <a:r>
              <a:rPr lang="en-US" b="0" i="0" u="none" strike="noStrike" dirty="0">
                <a:solidFill>
                  <a:srgbClr val="0645AD"/>
                </a:solidFill>
                <a:effectLst/>
                <a:latin typeface="Arial" panose="020B0604020202020204" pitchFamily="34" charset="0"/>
                <a:hlinkClick r:id="rId5" tooltip="Standing wave"/>
              </a:rPr>
              <a:t>standing waves</a:t>
            </a:r>
            <a:r>
              <a:rPr lang="en-US" b="0" i="0" dirty="0">
                <a:solidFill>
                  <a:srgbClr val="202122"/>
                </a:solidFill>
                <a:effectLst/>
                <a:latin typeface="Arial" panose="020B0604020202020204" pitchFamily="34" charset="0"/>
              </a:rPr>
              <a:t>, as well as other spatial wave </a:t>
            </a:r>
            <a:r>
              <a:rPr lang="en-US" b="0" i="0" dirty="0" err="1">
                <a:solidFill>
                  <a:srgbClr val="202122"/>
                </a:solidFill>
                <a:effectLst/>
                <a:latin typeface="Arial" panose="020B0604020202020204" pitchFamily="34" charset="0"/>
              </a:rPr>
              <a:t>patterns.</a:t>
            </a:r>
            <a:r>
              <a:rPr lang="en-US" dirty="0" err="1"/>
              <a:t>Accordingly</a:t>
            </a:r>
            <a:r>
              <a:rPr lang="en-US" dirty="0"/>
              <a:t>, the spectrum of visible light covers a range approximately between 0.4 and 0.7 </a:t>
            </a:r>
            <a:r>
              <a:rPr lang="en-US" dirty="0" err="1"/>
              <a:t>μm</a:t>
            </a:r>
            <a:r>
              <a:rPr lang="en-US" dirty="0"/>
              <a:t> (400–700 nm); however, the border between visible and invisible spectrum is not precisely defined, depending on different factors, and is between 380 and 400 nm on one side and 700 and 800 nm on the other side. </a:t>
            </a:r>
          </a:p>
        </p:txBody>
      </p:sp>
      <p:sp>
        <p:nvSpPr>
          <p:cNvPr id="4" name="Slide Number Placeholder 3"/>
          <p:cNvSpPr>
            <a:spLocks noGrp="1"/>
          </p:cNvSpPr>
          <p:nvPr>
            <p:ph type="sldNum" sz="quarter" idx="5"/>
          </p:nvPr>
        </p:nvSpPr>
        <p:spPr/>
        <p:txBody>
          <a:bodyPr/>
          <a:lstStyle/>
          <a:p>
            <a:fld id="{32C905E8-8A0A-4E12-821D-E1C1C75942C4}" type="slidenum">
              <a:rPr lang="en-US" smtClean="0"/>
              <a:t>5</a:t>
            </a:fld>
            <a:endParaRPr lang="en-US"/>
          </a:p>
        </p:txBody>
      </p:sp>
    </p:spTree>
    <p:extLst>
      <p:ext uri="{BB962C8B-B14F-4D97-AF65-F5344CB8AC3E}">
        <p14:creationId xmlns:p14="http://schemas.microsoft.com/office/powerpoint/2010/main" val="4599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Beyond the violet zone, with a wavelength of less than 0.4 </a:t>
            </a:r>
            <a:r>
              <a:rPr lang="en-US" dirty="0" err="1"/>
              <a:t>μm</a:t>
            </a:r>
            <a:r>
              <a:rPr lang="en-US" dirty="0"/>
              <a:t> (400 nm), there is a zone called ultraviolet, between 0.4 and 0.01 </a:t>
            </a:r>
            <a:r>
              <a:rPr lang="en-US" dirty="0" err="1"/>
              <a:t>μm</a:t>
            </a:r>
            <a:r>
              <a:rPr lang="en-US" dirty="0"/>
              <a:t>. On the left side of this zone, with a decreasing wavelength, there are the X-rays extended to a wavelength of about 0006 </a:t>
            </a:r>
            <a:r>
              <a:rPr lang="en-US" dirty="0" err="1"/>
              <a:t>μm</a:t>
            </a:r>
            <a:r>
              <a:rPr lang="en-US" dirty="0"/>
              <a:t>. In the more external part, there are the gamma rays. </a:t>
            </a:r>
          </a:p>
          <a:p>
            <a:r>
              <a:rPr lang="en-US" dirty="0"/>
              <a:t>On the right side of this zone, there are the microwaves and farther the radio waves (short 1–100 m; medium 200–600 m; far &gt;600 m).</a:t>
            </a:r>
          </a:p>
        </p:txBody>
      </p:sp>
      <p:sp>
        <p:nvSpPr>
          <p:cNvPr id="4" name="Slide Number Placeholder 3"/>
          <p:cNvSpPr>
            <a:spLocks noGrp="1"/>
          </p:cNvSpPr>
          <p:nvPr>
            <p:ph type="sldNum" sz="quarter" idx="5"/>
          </p:nvPr>
        </p:nvSpPr>
        <p:spPr/>
        <p:txBody>
          <a:bodyPr/>
          <a:lstStyle/>
          <a:p>
            <a:fld id="{32C905E8-8A0A-4E12-821D-E1C1C75942C4}" type="slidenum">
              <a:rPr lang="en-US" smtClean="0"/>
              <a:t>7</a:t>
            </a:fld>
            <a:endParaRPr lang="en-US"/>
          </a:p>
        </p:txBody>
      </p:sp>
    </p:spTree>
    <p:extLst>
      <p:ext uri="{BB962C8B-B14F-4D97-AF65-F5344CB8AC3E}">
        <p14:creationId xmlns:p14="http://schemas.microsoft.com/office/powerpoint/2010/main" val="351269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6ADF-7BE2-7DE9-2DD9-8DD81DA3A0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9FF0788-0726-D0FB-E91C-836A517D8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092D311-FEDE-3CA1-57DE-A93D350B49A0}"/>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5" name="Footer Placeholder 4">
            <a:extLst>
              <a:ext uri="{FF2B5EF4-FFF2-40B4-BE49-F238E27FC236}">
                <a16:creationId xmlns:a16="http://schemas.microsoft.com/office/drawing/2014/main" id="{81655C41-5BC0-B3FE-5BAD-8FABFC0F75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034D52-A566-60EE-C296-0F94D146D2E3}"/>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311798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E94C-3415-693E-FFD0-CEFDF9554D9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4DB5839-02E4-9F1D-56AA-5CF915BFD1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DBEDA44-05C2-251E-CC12-64C763D08057}"/>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5" name="Footer Placeholder 4">
            <a:extLst>
              <a:ext uri="{FF2B5EF4-FFF2-40B4-BE49-F238E27FC236}">
                <a16:creationId xmlns:a16="http://schemas.microsoft.com/office/drawing/2014/main" id="{2264D8E1-A7C9-65B0-832D-E4ECB05DE8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EE7418-9733-5502-C2D5-2237799D438F}"/>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361476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32F46-7BC8-52ED-1F69-D819108ADE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3125842-7207-C12C-4E28-1EB9F127D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C65E2C-A8E6-BFDC-6492-BD061D24C049}"/>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5" name="Footer Placeholder 4">
            <a:extLst>
              <a:ext uri="{FF2B5EF4-FFF2-40B4-BE49-F238E27FC236}">
                <a16:creationId xmlns:a16="http://schemas.microsoft.com/office/drawing/2014/main" id="{A55AB8C9-F5A2-0AAC-3F70-4B52DF5C92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85BAAE-ABC2-BBDE-E3EA-BD3A7A52FC5B}"/>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125901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4911-AA52-AC66-0D4C-118F64DCA59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6E18C45-C3F3-F632-E131-F6A242F33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22B457-BC14-CBDD-0EEA-9A1181BA554B}"/>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5" name="Footer Placeholder 4">
            <a:extLst>
              <a:ext uri="{FF2B5EF4-FFF2-40B4-BE49-F238E27FC236}">
                <a16:creationId xmlns:a16="http://schemas.microsoft.com/office/drawing/2014/main" id="{FD689852-D734-A725-6944-9AABEF1DD5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BC3B58-F135-44B8-BFB7-32E112B2FF5A}"/>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58896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0DBF-FB19-9C14-1254-D70D992012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95521A6-6CAD-67F9-0DE2-2FB67BF4A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918F2-0424-566D-3A42-DA73B4E57EE2}"/>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5" name="Footer Placeholder 4">
            <a:extLst>
              <a:ext uri="{FF2B5EF4-FFF2-40B4-BE49-F238E27FC236}">
                <a16:creationId xmlns:a16="http://schemas.microsoft.com/office/drawing/2014/main" id="{C02DA4AF-D245-622E-E9D1-7E0856500E7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40B9FF-D5C0-35EB-FD17-315195D41BAB}"/>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250439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125D-D74D-1453-0538-5661B5D1205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2DA6F46-6C42-32D5-A593-ACB37426F6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B8C3C73-D11B-6238-E72D-CFF8912A9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6CC77D9-F0F8-CCF2-AC79-EB0055C10C2D}"/>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6" name="Footer Placeholder 5">
            <a:extLst>
              <a:ext uri="{FF2B5EF4-FFF2-40B4-BE49-F238E27FC236}">
                <a16:creationId xmlns:a16="http://schemas.microsoft.com/office/drawing/2014/main" id="{6B8668C5-7F3E-9275-F3EC-3B196CCADA3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245E3D-6509-269E-BA38-8B7F9C5BB76F}"/>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333308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7610-C88F-7D2E-FD1D-6F9F25AAF26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9873E2-33DA-7F57-D03B-9B17DFD4A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C9244-949B-9313-C796-BFCFDA9FA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BBA46A6-96C3-671B-F18F-56C7F3CEB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5DC99-BA3B-FA49-F08A-ACBC916CBB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BCE4EA1-B631-6B76-0299-2127A7BF5692}"/>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8" name="Footer Placeholder 7">
            <a:extLst>
              <a:ext uri="{FF2B5EF4-FFF2-40B4-BE49-F238E27FC236}">
                <a16:creationId xmlns:a16="http://schemas.microsoft.com/office/drawing/2014/main" id="{A7B2D691-7264-3E5C-E28E-0E19A9A4DCB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F84E66A-2A35-F28E-07F3-8906B1746DF3}"/>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122946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1BF3-53F9-E3C2-C3F6-C4F941F1DF8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DB6FDC2-5DFD-9D52-9123-944EC56E11B1}"/>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4" name="Footer Placeholder 3">
            <a:extLst>
              <a:ext uri="{FF2B5EF4-FFF2-40B4-BE49-F238E27FC236}">
                <a16:creationId xmlns:a16="http://schemas.microsoft.com/office/drawing/2014/main" id="{7BE73074-297B-91EE-879D-7E8027CAD36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A66D5E2-1A0B-23B7-8563-94DB89231F98}"/>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60868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513B6-2299-F67B-32EB-C0FBD86CD57D}"/>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3" name="Footer Placeholder 2">
            <a:extLst>
              <a:ext uri="{FF2B5EF4-FFF2-40B4-BE49-F238E27FC236}">
                <a16:creationId xmlns:a16="http://schemas.microsoft.com/office/drawing/2014/main" id="{CF185983-D6F9-CC40-F829-D5F3714C5CD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60FABA7-92C7-23B2-FAF9-2A59D5B451B0}"/>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54115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7740-E9DA-2F52-AD6B-D55444EBC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164840B-F842-2F4E-AF04-5513FD177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EC6A24D-33C0-1762-5774-8766E3FCC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EB5FB-0E49-F421-A32A-DCF1C44878F9}"/>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6" name="Footer Placeholder 5">
            <a:extLst>
              <a:ext uri="{FF2B5EF4-FFF2-40B4-BE49-F238E27FC236}">
                <a16:creationId xmlns:a16="http://schemas.microsoft.com/office/drawing/2014/main" id="{84B796DE-3FD0-4433-1112-E23C52C554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35A0E8-E821-11E3-DFC0-CDEEE1BF25AD}"/>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358205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8056-AE42-0F8B-0F73-121BCBCF8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CAE51EC-2C89-2322-B2B2-FDEF564575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10CD35D-CF64-EE8C-050C-1B630646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34486-6D0D-E900-8E93-70D3513DE417}"/>
              </a:ext>
            </a:extLst>
          </p:cNvPr>
          <p:cNvSpPr>
            <a:spLocks noGrp="1"/>
          </p:cNvSpPr>
          <p:nvPr>
            <p:ph type="dt" sz="half" idx="10"/>
          </p:nvPr>
        </p:nvSpPr>
        <p:spPr/>
        <p:txBody>
          <a:bodyPr/>
          <a:lstStyle/>
          <a:p>
            <a:fld id="{BB4E5D7B-7F28-449B-9F95-CE21F2825989}" type="datetimeFigureOut">
              <a:rPr lang="en-IN" smtClean="0"/>
              <a:t>19-04-2023</a:t>
            </a:fld>
            <a:endParaRPr lang="en-IN"/>
          </a:p>
        </p:txBody>
      </p:sp>
      <p:sp>
        <p:nvSpPr>
          <p:cNvPr id="6" name="Footer Placeholder 5">
            <a:extLst>
              <a:ext uri="{FF2B5EF4-FFF2-40B4-BE49-F238E27FC236}">
                <a16:creationId xmlns:a16="http://schemas.microsoft.com/office/drawing/2014/main" id="{1F92B437-52AF-DDF7-2175-EF21BEEA7B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DCAFB31-A880-657D-7F35-274F708911E3}"/>
              </a:ext>
            </a:extLst>
          </p:cNvPr>
          <p:cNvSpPr>
            <a:spLocks noGrp="1"/>
          </p:cNvSpPr>
          <p:nvPr>
            <p:ph type="sldNum" sz="quarter" idx="12"/>
          </p:nvPr>
        </p:nvSpPr>
        <p:spPr/>
        <p:txBody>
          <a:bodyPr/>
          <a:lstStyle/>
          <a:p>
            <a:fld id="{B40FA244-7D92-43CE-82D3-1CE17AB58C83}" type="slidenum">
              <a:rPr lang="en-IN" smtClean="0"/>
              <a:t>‹#›</a:t>
            </a:fld>
            <a:endParaRPr lang="en-IN"/>
          </a:p>
        </p:txBody>
      </p:sp>
    </p:spTree>
    <p:extLst>
      <p:ext uri="{BB962C8B-B14F-4D97-AF65-F5344CB8AC3E}">
        <p14:creationId xmlns:p14="http://schemas.microsoft.com/office/powerpoint/2010/main" val="12602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AE161-E5D4-B465-94D7-01DD5C8B5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D52FF2E-B3A8-D266-66F6-CF1D48B4A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5B0CFE-7E89-A647-135D-4D0EB4219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E5D7B-7F28-449B-9F95-CE21F2825989}" type="datetimeFigureOut">
              <a:rPr lang="en-IN" smtClean="0"/>
              <a:t>19-04-2023</a:t>
            </a:fld>
            <a:endParaRPr lang="en-IN"/>
          </a:p>
        </p:txBody>
      </p:sp>
      <p:sp>
        <p:nvSpPr>
          <p:cNvPr id="5" name="Footer Placeholder 4">
            <a:extLst>
              <a:ext uri="{FF2B5EF4-FFF2-40B4-BE49-F238E27FC236}">
                <a16:creationId xmlns:a16="http://schemas.microsoft.com/office/drawing/2014/main" id="{E32B6DB7-CD59-872B-67AE-A9464A100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48C1B46-3D38-D5E7-5469-4C00E1DCA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FA244-7D92-43CE-82D3-1CE17AB58C83}" type="slidenum">
              <a:rPr lang="en-IN" smtClean="0"/>
              <a:t>‹#›</a:t>
            </a:fld>
            <a:endParaRPr lang="en-IN"/>
          </a:p>
        </p:txBody>
      </p:sp>
    </p:spTree>
    <p:extLst>
      <p:ext uri="{BB962C8B-B14F-4D97-AF65-F5344CB8AC3E}">
        <p14:creationId xmlns:p14="http://schemas.microsoft.com/office/powerpoint/2010/main" val="1762204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a:extLst>
              <a:ext uri="{FF2B5EF4-FFF2-40B4-BE49-F238E27FC236}">
                <a16:creationId xmlns:a16="http://schemas.microsoft.com/office/drawing/2014/main" id="{D3D99F54-D1C1-F222-621D-D6C0203354AA}"/>
              </a:ext>
            </a:extLst>
          </p:cNvPr>
          <p:cNvSpPr>
            <a:spLocks noGrp="1"/>
          </p:cNvSpPr>
          <p:nvPr>
            <p:ph type="subTitle" idx="1"/>
          </p:nvPr>
        </p:nvSpPr>
        <p:spPr>
          <a:xfrm>
            <a:off x="1800225" y="3260725"/>
            <a:ext cx="8153400" cy="3429000"/>
          </a:xfrm>
        </p:spPr>
        <p:txBody>
          <a:bodyPr>
            <a:normAutofit/>
          </a:bodyPr>
          <a:lstStyle/>
          <a:p>
            <a:r>
              <a:rPr lang="en-US" altLang="en-US" sz="5200" b="1" i="1" dirty="0">
                <a:latin typeface="Arial Black" panose="020B0A04020102020204" pitchFamily="34" charset="0"/>
              </a:rPr>
              <a:t>Lasers in Endodontics</a:t>
            </a:r>
            <a:endParaRPr lang="en-US" altLang="en-US" sz="5200" dirty="0"/>
          </a:p>
          <a:p>
            <a:r>
              <a:rPr lang="en-US" altLang="en-US" sz="2800" dirty="0">
                <a:solidFill>
                  <a:srgbClr val="C00000"/>
                </a:solidFill>
              </a:rPr>
              <a:t>DEPARTMENT OF CONSERVATIVE DENTISTRY AND ENDODONTICS</a:t>
            </a:r>
            <a:endParaRPr lang="en-IN" altLang="en-US" sz="2800" dirty="0">
              <a:solidFill>
                <a:srgbClr val="C00000"/>
              </a:solidFill>
            </a:endParaRPr>
          </a:p>
        </p:txBody>
      </p:sp>
      <p:sp>
        <p:nvSpPr>
          <p:cNvPr id="7171" name="Title 2">
            <a:extLst>
              <a:ext uri="{FF2B5EF4-FFF2-40B4-BE49-F238E27FC236}">
                <a16:creationId xmlns:a16="http://schemas.microsoft.com/office/drawing/2014/main" id="{2C252752-7F9C-2B6D-8F92-70A669DA8EAD}"/>
              </a:ext>
            </a:extLst>
          </p:cNvPr>
          <p:cNvSpPr>
            <a:spLocks noGrp="1"/>
          </p:cNvSpPr>
          <p:nvPr>
            <p:ph type="ctrTitle"/>
          </p:nvPr>
        </p:nvSpPr>
        <p:spPr>
          <a:xfrm>
            <a:off x="4546600" y="1390650"/>
            <a:ext cx="5257800" cy="1752600"/>
          </a:xfrm>
        </p:spPr>
        <p:txBody>
          <a:bodyPr/>
          <a:lstStyle/>
          <a:p>
            <a:r>
              <a:rPr altLang="en-US" sz="2400" b="1"/>
              <a:t>RUNGTA COLLEGE OF DENTAL SCIENCES AND RESEARCH</a:t>
            </a:r>
            <a:endParaRPr lang="en-IN" altLang="en-US" sz="2400" b="1"/>
          </a:p>
        </p:txBody>
      </p:sp>
      <p:pic>
        <p:nvPicPr>
          <p:cNvPr id="7172" name="Picture 3">
            <a:extLst>
              <a:ext uri="{FF2B5EF4-FFF2-40B4-BE49-F238E27FC236}">
                <a16:creationId xmlns:a16="http://schemas.microsoft.com/office/drawing/2014/main" id="{B2C17FC3-B5EE-23B0-8586-174EFFF33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9" y="906463"/>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4DAF-1D3C-B5E3-AFBF-A692F7D91D40}"/>
              </a:ext>
            </a:extLst>
          </p:cNvPr>
          <p:cNvPicPr>
            <a:picLocks noChangeAspect="1"/>
          </p:cNvPicPr>
          <p:nvPr/>
        </p:nvPicPr>
        <p:blipFill rotWithShape="1">
          <a:blip r:embed="rId2"/>
          <a:srcRect l="2091" t="45483" r="4291" b="7523"/>
          <a:stretch/>
        </p:blipFill>
        <p:spPr>
          <a:xfrm>
            <a:off x="1524000" y="1"/>
            <a:ext cx="9144000" cy="3003331"/>
          </a:xfrm>
          <a:prstGeom prst="rect">
            <a:avLst/>
          </a:prstGeom>
        </p:spPr>
      </p:pic>
      <p:sp>
        <p:nvSpPr>
          <p:cNvPr id="7" name="Content Placeholder 6">
            <a:extLst>
              <a:ext uri="{FF2B5EF4-FFF2-40B4-BE49-F238E27FC236}">
                <a16:creationId xmlns:a16="http://schemas.microsoft.com/office/drawing/2014/main" id="{8ADA302E-74D5-BF33-9559-83A34BB708AD}"/>
              </a:ext>
            </a:extLst>
          </p:cNvPr>
          <p:cNvSpPr>
            <a:spLocks noGrp="1"/>
          </p:cNvSpPr>
          <p:nvPr>
            <p:ph idx="1"/>
          </p:nvPr>
        </p:nvSpPr>
        <p:spPr>
          <a:xfrm>
            <a:off x="1524001" y="2709041"/>
            <a:ext cx="9059917" cy="4059621"/>
          </a:xfrm>
        </p:spPr>
        <p:txBody>
          <a:bodyPr>
            <a:normAutofit fontScale="77500" lnSpcReduction="20000"/>
          </a:bodyPr>
          <a:lstStyle/>
          <a:p>
            <a:pPr marL="0" indent="0">
              <a:buNone/>
            </a:pPr>
            <a:endParaRPr lang="en-US" dirty="0"/>
          </a:p>
          <a:p>
            <a:pPr>
              <a:lnSpc>
                <a:spcPct val="160000"/>
              </a:lnSpc>
            </a:pPr>
            <a:r>
              <a:rPr lang="en-US" sz="3400" dirty="0">
                <a:latin typeface="Times New Roman" panose="02020603050405020304" pitchFamily="18" charset="0"/>
                <a:cs typeface="Times New Roman" panose="02020603050405020304" pitchFamily="18" charset="0"/>
              </a:rPr>
              <a:t>Photons, emitted by the excitement of the active medium (stimulation), are reflected inside the optical cavity and pass through the active medium many times, amplifying their energy</a:t>
            </a:r>
          </a:p>
          <a:p>
            <a:pPr>
              <a:lnSpc>
                <a:spcPct val="160000"/>
              </a:lnSpc>
            </a:pPr>
            <a:r>
              <a:rPr lang="en-US" sz="3400" dirty="0">
                <a:latin typeface="Times New Roman" panose="02020603050405020304" pitchFamily="18" charset="0"/>
                <a:cs typeface="Times New Roman" panose="02020603050405020304" pitchFamily="18" charset="0"/>
              </a:rPr>
              <a:t>The active medium can be solid, liquid, gas, or a semiconductor (diode) and determines the </a:t>
            </a:r>
            <a:r>
              <a:rPr lang="en-US" sz="3400" dirty="0" err="1">
                <a:latin typeface="Times New Roman" panose="02020603050405020304" pitchFamily="18" charset="0"/>
                <a:cs typeface="Times New Roman" panose="02020603050405020304" pitchFamily="18" charset="0"/>
              </a:rPr>
              <a:t>specifi</a:t>
            </a:r>
            <a:r>
              <a:rPr lang="en-US" sz="3400" dirty="0">
                <a:latin typeface="Times New Roman" panose="02020603050405020304" pitchFamily="18" charset="0"/>
                <a:cs typeface="Times New Roman" panose="02020603050405020304" pitchFamily="18" charset="0"/>
              </a:rPr>
              <a:t> c wavelength of different lasers; its name identifies different lasers</a:t>
            </a:r>
            <a:endParaRPr lang="en-US" sz="5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03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5E780-C027-96CD-6724-AF9931598D4B}"/>
              </a:ext>
            </a:extLst>
          </p:cNvPr>
          <p:cNvSpPr>
            <a:spLocks noGrp="1"/>
          </p:cNvSpPr>
          <p:nvPr>
            <p:ph idx="1"/>
          </p:nvPr>
        </p:nvSpPr>
        <p:spPr>
          <a:xfrm>
            <a:off x="1634359" y="0"/>
            <a:ext cx="8923283" cy="6731876"/>
          </a:xfrm>
          <a:ln>
            <a:solidFill>
              <a:schemeClr val="tx1"/>
            </a:solidFill>
          </a:ln>
        </p:spPr>
        <p:txBody>
          <a:bodyPr>
            <a:normAutofit/>
          </a:bodyPr>
          <a:lstStyle/>
          <a:p>
            <a:pPr>
              <a:lnSpc>
                <a:spcPct val="150000"/>
              </a:lnSpc>
            </a:pPr>
            <a:endParaRPr lang="en-US" sz="2400" dirty="0">
              <a:highlight>
                <a:srgbClr val="00FFFF"/>
              </a:highlight>
              <a:latin typeface="Times New Roman" panose="02020603050405020304" pitchFamily="18" charset="0"/>
              <a:cs typeface="Times New Roman" panose="02020603050405020304" pitchFamily="18" charset="0"/>
            </a:endParaRPr>
          </a:p>
          <a:p>
            <a:pPr>
              <a:lnSpc>
                <a:spcPct val="150000"/>
              </a:lnSpc>
            </a:pPr>
            <a:r>
              <a:rPr lang="en-US" sz="2400" dirty="0">
                <a:highlight>
                  <a:srgbClr val="00FFFF"/>
                </a:highlight>
                <a:latin typeface="Times New Roman" panose="02020603050405020304" pitchFamily="18" charset="0"/>
                <a:cs typeface="Times New Roman" panose="02020603050405020304" pitchFamily="18" charset="0"/>
              </a:rPr>
              <a:t>Source of energy </a:t>
            </a:r>
            <a:r>
              <a:rPr lang="en-US" sz="2400" dirty="0">
                <a:latin typeface="Times New Roman" panose="02020603050405020304" pitchFamily="18" charset="0"/>
                <a:cs typeface="Times New Roman" panose="02020603050405020304" pitchFamily="18" charset="0"/>
              </a:rPr>
              <a:t>is usually represented by an electric coil or a diode laser or a flash lamp.</a:t>
            </a:r>
          </a:p>
          <a:p>
            <a:pPr>
              <a:lnSpc>
                <a:spcPct val="150000"/>
              </a:lnSpc>
            </a:pPr>
            <a:r>
              <a:rPr lang="en-US" sz="2400" dirty="0">
                <a:highlight>
                  <a:srgbClr val="00FFFF"/>
                </a:highlight>
                <a:latin typeface="Times New Roman" panose="02020603050405020304" pitchFamily="18" charset="0"/>
                <a:cs typeface="Times New Roman" panose="02020603050405020304" pitchFamily="18" charset="0"/>
              </a:rPr>
              <a:t>Controller</a:t>
            </a:r>
            <a:r>
              <a:rPr lang="en-US" sz="2400" dirty="0">
                <a:latin typeface="Times New Roman" panose="02020603050405020304" pitchFamily="18" charset="0"/>
                <a:cs typeface="Times New Roman" panose="02020603050405020304" pitchFamily="18" charset="0"/>
              </a:rPr>
              <a:t> is a microprocessor that verifies the characteristics of the production of laser energy, the laser emission mode (continuous wave, mechanically interrupted or pulsed)</a:t>
            </a:r>
          </a:p>
          <a:p>
            <a:pPr>
              <a:lnSpc>
                <a:spcPct val="150000"/>
              </a:lnSpc>
            </a:pPr>
            <a:r>
              <a:rPr lang="en-US" sz="2400" dirty="0">
                <a:highlight>
                  <a:srgbClr val="00FFFF"/>
                </a:highlight>
                <a:latin typeface="Times New Roman" panose="02020603050405020304" pitchFamily="18" charset="0"/>
                <a:cs typeface="Times New Roman" panose="02020603050405020304" pitchFamily="18" charset="0"/>
              </a:rPr>
              <a:t>The cooling system </a:t>
            </a:r>
            <a:r>
              <a:rPr lang="en-US" sz="2400" dirty="0">
                <a:latin typeface="Times New Roman" panose="02020603050405020304" pitchFamily="18" charset="0"/>
                <a:cs typeface="Times New Roman" panose="02020603050405020304" pitchFamily="18" charset="0"/>
              </a:rPr>
              <a:t>is necessary to dissipate the heat produced during the pumping process</a:t>
            </a:r>
          </a:p>
          <a:p>
            <a:pPr>
              <a:lnSpc>
                <a:spcPct val="150000"/>
              </a:lnSpc>
            </a:pPr>
            <a:r>
              <a:rPr lang="en-US" sz="2400" dirty="0">
                <a:latin typeface="Times New Roman" panose="02020603050405020304" pitchFamily="18" charset="0"/>
                <a:cs typeface="Times New Roman" panose="02020603050405020304" pitchFamily="18" charset="0"/>
              </a:rPr>
              <a:t>There are various </a:t>
            </a:r>
            <a:r>
              <a:rPr lang="en-US" sz="2400" dirty="0">
                <a:highlight>
                  <a:srgbClr val="00FFFF"/>
                </a:highlight>
                <a:latin typeface="Times New Roman" panose="02020603050405020304" pitchFamily="18" charset="0"/>
                <a:cs typeface="Times New Roman" panose="02020603050405020304" pitchFamily="18" charset="0"/>
              </a:rPr>
              <a:t>systems of delivery</a:t>
            </a:r>
            <a:r>
              <a:rPr lang="en-US" sz="2400" dirty="0">
                <a:latin typeface="Times New Roman" panose="02020603050405020304" pitchFamily="18" charset="0"/>
                <a:cs typeface="Times New Roman" panose="02020603050405020304" pitchFamily="18" charset="0"/>
              </a:rPr>
              <a:t>, depending on the difference of the wavelength carried: optic fiber, hollow fiber, and the articulated arm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81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362C4-2B2C-ED02-FF57-4744FC3E48B4}"/>
              </a:ext>
            </a:extLst>
          </p:cNvPr>
          <p:cNvSpPr>
            <a:spLocks noGrp="1"/>
          </p:cNvSpPr>
          <p:nvPr>
            <p:ph idx="1"/>
          </p:nvPr>
        </p:nvSpPr>
        <p:spPr>
          <a:xfrm>
            <a:off x="1671146" y="136634"/>
            <a:ext cx="8828689" cy="6568966"/>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 ideal handpiece should be small, lightweight, and handy. Some handpiece does not have any terminal tip, but a reflecting mirror which works at a distance from the tissue (tipless or noncontact or far-contact handpiece)</a:t>
            </a: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1F4D2AD-E4A6-25D5-7E4E-36F5F65D38EA}"/>
              </a:ext>
            </a:extLst>
          </p:cNvPr>
          <p:cNvPicPr>
            <a:picLocks noChangeAspect="1"/>
          </p:cNvPicPr>
          <p:nvPr/>
        </p:nvPicPr>
        <p:blipFill>
          <a:blip r:embed="rId2"/>
          <a:stretch>
            <a:fillRect/>
          </a:stretch>
        </p:blipFill>
        <p:spPr>
          <a:xfrm>
            <a:off x="3936666" y="2490250"/>
            <a:ext cx="2048434" cy="4084674"/>
          </a:xfrm>
          <a:prstGeom prst="rect">
            <a:avLst/>
          </a:prstGeom>
        </p:spPr>
      </p:pic>
      <p:pic>
        <p:nvPicPr>
          <p:cNvPr id="5" name="Picture 4">
            <a:extLst>
              <a:ext uri="{FF2B5EF4-FFF2-40B4-BE49-F238E27FC236}">
                <a16:creationId xmlns:a16="http://schemas.microsoft.com/office/drawing/2014/main" id="{E93C1AA6-0857-8D70-63BD-B7A5F8157206}"/>
              </a:ext>
            </a:extLst>
          </p:cNvPr>
          <p:cNvPicPr>
            <a:picLocks noChangeAspect="1"/>
          </p:cNvPicPr>
          <p:nvPr/>
        </p:nvPicPr>
        <p:blipFill>
          <a:blip r:embed="rId3"/>
          <a:stretch>
            <a:fillRect/>
          </a:stretch>
        </p:blipFill>
        <p:spPr>
          <a:xfrm>
            <a:off x="6096000" y="2490250"/>
            <a:ext cx="2048434" cy="4084674"/>
          </a:xfrm>
          <a:prstGeom prst="rect">
            <a:avLst/>
          </a:prstGeom>
        </p:spPr>
      </p:pic>
      <p:pic>
        <p:nvPicPr>
          <p:cNvPr id="7" name="Picture 6">
            <a:extLst>
              <a:ext uri="{FF2B5EF4-FFF2-40B4-BE49-F238E27FC236}">
                <a16:creationId xmlns:a16="http://schemas.microsoft.com/office/drawing/2014/main" id="{EBC4D328-6E14-92FE-23B2-60EB7AA417CC}"/>
              </a:ext>
            </a:extLst>
          </p:cNvPr>
          <p:cNvPicPr>
            <a:picLocks noChangeAspect="1"/>
          </p:cNvPicPr>
          <p:nvPr/>
        </p:nvPicPr>
        <p:blipFill>
          <a:blip r:embed="rId4"/>
          <a:stretch>
            <a:fillRect/>
          </a:stretch>
        </p:blipFill>
        <p:spPr>
          <a:xfrm>
            <a:off x="1615658" y="2490250"/>
            <a:ext cx="2210108" cy="4096322"/>
          </a:xfrm>
          <a:prstGeom prst="rect">
            <a:avLst/>
          </a:prstGeom>
        </p:spPr>
      </p:pic>
      <p:pic>
        <p:nvPicPr>
          <p:cNvPr id="9" name="Picture 8">
            <a:extLst>
              <a:ext uri="{FF2B5EF4-FFF2-40B4-BE49-F238E27FC236}">
                <a16:creationId xmlns:a16="http://schemas.microsoft.com/office/drawing/2014/main" id="{9A5D33DF-FC26-8AE4-CEC4-E5286755ABAD}"/>
              </a:ext>
            </a:extLst>
          </p:cNvPr>
          <p:cNvPicPr>
            <a:picLocks noChangeAspect="1"/>
          </p:cNvPicPr>
          <p:nvPr/>
        </p:nvPicPr>
        <p:blipFill>
          <a:blip r:embed="rId5"/>
          <a:stretch>
            <a:fillRect/>
          </a:stretch>
        </p:blipFill>
        <p:spPr>
          <a:xfrm>
            <a:off x="8280200" y="2490251"/>
            <a:ext cx="1946367" cy="2364042"/>
          </a:xfrm>
          <a:prstGeom prst="rect">
            <a:avLst/>
          </a:prstGeom>
        </p:spPr>
      </p:pic>
      <p:pic>
        <p:nvPicPr>
          <p:cNvPr id="11" name="Picture 10">
            <a:extLst>
              <a:ext uri="{FF2B5EF4-FFF2-40B4-BE49-F238E27FC236}">
                <a16:creationId xmlns:a16="http://schemas.microsoft.com/office/drawing/2014/main" id="{A6D3C098-FBE1-8BB8-3AEB-F51FA4BA152D}"/>
              </a:ext>
            </a:extLst>
          </p:cNvPr>
          <p:cNvPicPr>
            <a:picLocks noChangeAspect="1"/>
          </p:cNvPicPr>
          <p:nvPr/>
        </p:nvPicPr>
        <p:blipFill>
          <a:blip r:embed="rId6"/>
          <a:stretch>
            <a:fillRect/>
          </a:stretch>
        </p:blipFill>
        <p:spPr>
          <a:xfrm>
            <a:off x="8277085" y="4900412"/>
            <a:ext cx="1946367" cy="1674512"/>
          </a:xfrm>
          <a:prstGeom prst="rect">
            <a:avLst/>
          </a:prstGeom>
        </p:spPr>
      </p:pic>
    </p:spTree>
    <p:extLst>
      <p:ext uri="{BB962C8B-B14F-4D97-AF65-F5344CB8AC3E}">
        <p14:creationId xmlns:p14="http://schemas.microsoft.com/office/powerpoint/2010/main" val="160381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8D2F88-AD62-8915-3CDB-9167B4398192}"/>
              </a:ext>
            </a:extLst>
          </p:cNvPr>
          <p:cNvPicPr>
            <a:picLocks noGrp="1" noChangeAspect="1"/>
          </p:cNvPicPr>
          <p:nvPr>
            <p:ph idx="1"/>
          </p:nvPr>
        </p:nvPicPr>
        <p:blipFill>
          <a:blip r:embed="rId2"/>
          <a:stretch>
            <a:fillRect/>
          </a:stretch>
        </p:blipFill>
        <p:spPr>
          <a:xfrm>
            <a:off x="3296966" y="1"/>
            <a:ext cx="5973157" cy="6751337"/>
          </a:xfrm>
        </p:spPr>
      </p:pic>
    </p:spTree>
    <p:extLst>
      <p:ext uri="{BB962C8B-B14F-4D97-AF65-F5344CB8AC3E}">
        <p14:creationId xmlns:p14="http://schemas.microsoft.com/office/powerpoint/2010/main" val="211071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2FBE28-C9F9-E464-CC48-D441D2DDE513}"/>
              </a:ext>
            </a:extLst>
          </p:cNvPr>
          <p:cNvSpPr>
            <a:spLocks noGrp="1"/>
          </p:cNvSpPr>
          <p:nvPr>
            <p:ph type="title"/>
          </p:nvPr>
        </p:nvSpPr>
        <p:spPr>
          <a:xfrm>
            <a:off x="2311291" y="18886"/>
            <a:ext cx="7569419" cy="654377"/>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           </a:t>
            </a:r>
            <a:r>
              <a:rPr lang="en-US" sz="4000" dirty="0">
                <a:latin typeface="Times New Roman" panose="02020603050405020304" pitchFamily="18" charset="0"/>
                <a:cs typeface="Times New Roman" panose="02020603050405020304" pitchFamily="18" charset="0"/>
              </a:rPr>
              <a:t>LASER PARAMETERS</a:t>
            </a:r>
            <a:endParaRPr lang="en-US"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53D0EEF-5C8D-2DB8-FEAD-B8C268CAEA1C}"/>
              </a:ext>
            </a:extLst>
          </p:cNvPr>
          <p:cNvPicPr>
            <a:picLocks noChangeAspect="1"/>
          </p:cNvPicPr>
          <p:nvPr/>
        </p:nvPicPr>
        <p:blipFill>
          <a:blip r:embed="rId2"/>
          <a:stretch>
            <a:fillRect/>
          </a:stretch>
        </p:blipFill>
        <p:spPr>
          <a:xfrm>
            <a:off x="2742398" y="868575"/>
            <a:ext cx="6885079" cy="2704942"/>
          </a:xfrm>
          <a:prstGeom prst="rect">
            <a:avLst/>
          </a:prstGeom>
        </p:spPr>
      </p:pic>
      <p:sp>
        <p:nvSpPr>
          <p:cNvPr id="14" name="Title 10">
            <a:extLst>
              <a:ext uri="{FF2B5EF4-FFF2-40B4-BE49-F238E27FC236}">
                <a16:creationId xmlns:a16="http://schemas.microsoft.com/office/drawing/2014/main" id="{2CC1288A-F83A-E326-5544-B779E61B3DF7}"/>
              </a:ext>
            </a:extLst>
          </p:cNvPr>
          <p:cNvSpPr txBox="1">
            <a:spLocks/>
          </p:cNvSpPr>
          <p:nvPr/>
        </p:nvSpPr>
        <p:spPr>
          <a:xfrm>
            <a:off x="2215712" y="3932654"/>
            <a:ext cx="7569419" cy="65437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             </a:t>
            </a:r>
            <a:r>
              <a:rPr lang="en-US" sz="3600" dirty="0">
                <a:latin typeface="Times New Roman" panose="02020603050405020304" pitchFamily="18" charset="0"/>
                <a:cs typeface="Times New Roman" panose="02020603050405020304" pitchFamily="18" charset="0"/>
              </a:rPr>
              <a:t>LASER EMISSON MODE</a:t>
            </a:r>
          </a:p>
        </p:txBody>
      </p:sp>
      <p:sp>
        <p:nvSpPr>
          <p:cNvPr id="16" name="TextBox 15">
            <a:extLst>
              <a:ext uri="{FF2B5EF4-FFF2-40B4-BE49-F238E27FC236}">
                <a16:creationId xmlns:a16="http://schemas.microsoft.com/office/drawing/2014/main" id="{E444999D-B8D1-28B2-EDF4-FE4ED4EED83D}"/>
              </a:ext>
            </a:extLst>
          </p:cNvPr>
          <p:cNvSpPr txBox="1"/>
          <p:nvPr/>
        </p:nvSpPr>
        <p:spPr>
          <a:xfrm>
            <a:off x="3341890" y="4789097"/>
            <a:ext cx="6212015"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1.Continuous Wave and Gated Mode</a:t>
            </a:r>
          </a:p>
          <a:p>
            <a:r>
              <a:rPr lang="en-US" sz="2400" dirty="0">
                <a:latin typeface="Times New Roman" panose="02020603050405020304" pitchFamily="18" charset="0"/>
                <a:cs typeface="Times New Roman" panose="02020603050405020304" pitchFamily="18" charset="0"/>
              </a:rPr>
              <a:t>2. Free-Running Pulsed Mode</a:t>
            </a:r>
          </a:p>
          <a:p>
            <a:r>
              <a:rPr lang="en-US" sz="2400" dirty="0">
                <a:latin typeface="Times New Roman" panose="02020603050405020304" pitchFamily="18" charset="0"/>
                <a:cs typeface="Times New Roman" panose="02020603050405020304" pitchFamily="18" charset="0"/>
              </a:rPr>
              <a:t>3. Pulse Duration and Pulse Repetition Rate  </a:t>
            </a:r>
          </a:p>
        </p:txBody>
      </p:sp>
    </p:spTree>
    <p:extLst>
      <p:ext uri="{BB962C8B-B14F-4D97-AF65-F5344CB8AC3E}">
        <p14:creationId xmlns:p14="http://schemas.microsoft.com/office/powerpoint/2010/main" val="44891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2FBE28-C9F9-E464-CC48-D441D2DDE513}"/>
              </a:ext>
            </a:extLst>
          </p:cNvPr>
          <p:cNvSpPr>
            <a:spLocks noGrp="1"/>
          </p:cNvSpPr>
          <p:nvPr>
            <p:ph type="title"/>
          </p:nvPr>
        </p:nvSpPr>
        <p:spPr>
          <a:xfrm>
            <a:off x="2311291" y="18886"/>
            <a:ext cx="7569419" cy="654377"/>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                   </a:t>
            </a:r>
            <a:r>
              <a:rPr lang="en-US" sz="4000" dirty="0">
                <a:latin typeface="Times New Roman" panose="02020603050405020304" pitchFamily="18" charset="0"/>
                <a:cs typeface="Times New Roman" panose="02020603050405020304" pitchFamily="18" charset="0"/>
              </a:rPr>
              <a:t>LASER POWER</a:t>
            </a:r>
            <a:endParaRPr lang="en-US" dirty="0">
              <a:latin typeface="Times New Roman" panose="02020603050405020304" pitchFamily="18" charset="0"/>
              <a:cs typeface="Times New Roman" panose="02020603050405020304" pitchFamily="18" charset="0"/>
            </a:endParaRPr>
          </a:p>
        </p:txBody>
      </p:sp>
      <p:sp>
        <p:nvSpPr>
          <p:cNvPr id="14" name="Title 10">
            <a:extLst>
              <a:ext uri="{FF2B5EF4-FFF2-40B4-BE49-F238E27FC236}">
                <a16:creationId xmlns:a16="http://schemas.microsoft.com/office/drawing/2014/main" id="{2CC1288A-F83A-E326-5544-B779E61B3DF7}"/>
              </a:ext>
            </a:extLst>
          </p:cNvPr>
          <p:cNvSpPr txBox="1">
            <a:spLocks/>
          </p:cNvSpPr>
          <p:nvPr/>
        </p:nvSpPr>
        <p:spPr>
          <a:xfrm>
            <a:off x="2215712" y="3932654"/>
            <a:ext cx="7569419" cy="65437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             </a:t>
            </a:r>
            <a:r>
              <a:rPr lang="en-US" sz="3600" dirty="0">
                <a:latin typeface="Times New Roman" panose="02020603050405020304" pitchFamily="18" charset="0"/>
                <a:cs typeface="Times New Roman" panose="02020603050405020304" pitchFamily="18" charset="0"/>
              </a:rPr>
              <a:t>LASER EMISSON MODE</a:t>
            </a:r>
          </a:p>
        </p:txBody>
      </p:sp>
      <p:sp>
        <p:nvSpPr>
          <p:cNvPr id="16" name="TextBox 15">
            <a:extLst>
              <a:ext uri="{FF2B5EF4-FFF2-40B4-BE49-F238E27FC236}">
                <a16:creationId xmlns:a16="http://schemas.microsoft.com/office/drawing/2014/main" id="{E444999D-B8D1-28B2-EDF4-FE4ED4EED83D}"/>
              </a:ext>
            </a:extLst>
          </p:cNvPr>
          <p:cNvSpPr txBox="1"/>
          <p:nvPr/>
        </p:nvSpPr>
        <p:spPr>
          <a:xfrm>
            <a:off x="3341890" y="4789097"/>
            <a:ext cx="6212015"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1.Continuous Wave and Gated Mode</a:t>
            </a:r>
          </a:p>
          <a:p>
            <a:r>
              <a:rPr lang="en-US" sz="2400" dirty="0">
                <a:latin typeface="Times New Roman" panose="02020603050405020304" pitchFamily="18" charset="0"/>
                <a:cs typeface="Times New Roman" panose="02020603050405020304" pitchFamily="18" charset="0"/>
              </a:rPr>
              <a:t>2. Free-Running Pulsed Mode</a:t>
            </a:r>
          </a:p>
          <a:p>
            <a:r>
              <a:rPr lang="en-US" sz="2400" dirty="0">
                <a:latin typeface="Times New Roman" panose="02020603050405020304" pitchFamily="18" charset="0"/>
                <a:cs typeface="Times New Roman" panose="02020603050405020304" pitchFamily="18" charset="0"/>
              </a:rPr>
              <a:t>3. Pulse Duration and Pulse Repetition Rate  </a:t>
            </a:r>
          </a:p>
        </p:txBody>
      </p:sp>
      <p:pic>
        <p:nvPicPr>
          <p:cNvPr id="3" name="Picture 2">
            <a:extLst>
              <a:ext uri="{FF2B5EF4-FFF2-40B4-BE49-F238E27FC236}">
                <a16:creationId xmlns:a16="http://schemas.microsoft.com/office/drawing/2014/main" id="{7696B2B3-98F0-A384-08A7-1EBD8A203376}"/>
              </a:ext>
            </a:extLst>
          </p:cNvPr>
          <p:cNvPicPr>
            <a:picLocks noChangeAspect="1"/>
          </p:cNvPicPr>
          <p:nvPr/>
        </p:nvPicPr>
        <p:blipFill>
          <a:blip r:embed="rId2"/>
          <a:stretch>
            <a:fillRect/>
          </a:stretch>
        </p:blipFill>
        <p:spPr>
          <a:xfrm>
            <a:off x="2844184" y="868575"/>
            <a:ext cx="6503630" cy="2708700"/>
          </a:xfrm>
          <a:prstGeom prst="rect">
            <a:avLst/>
          </a:prstGeom>
        </p:spPr>
      </p:pic>
    </p:spTree>
    <p:extLst>
      <p:ext uri="{BB962C8B-B14F-4D97-AF65-F5344CB8AC3E}">
        <p14:creationId xmlns:p14="http://schemas.microsoft.com/office/powerpoint/2010/main" val="4116640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02FBE28-C9F9-E464-CC48-D441D2DDE513}"/>
              </a:ext>
            </a:extLst>
          </p:cNvPr>
          <p:cNvSpPr>
            <a:spLocks noGrp="1"/>
          </p:cNvSpPr>
          <p:nvPr>
            <p:ph type="title"/>
          </p:nvPr>
        </p:nvSpPr>
        <p:spPr>
          <a:xfrm>
            <a:off x="2311291" y="18886"/>
            <a:ext cx="7569419" cy="654377"/>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              </a:t>
            </a:r>
            <a:r>
              <a:rPr lang="en-US" sz="4000" dirty="0">
                <a:latin typeface="Times New Roman" panose="02020603050405020304" pitchFamily="18" charset="0"/>
                <a:cs typeface="Times New Roman" panose="02020603050405020304" pitchFamily="18" charset="0"/>
              </a:rPr>
              <a:t>OPERATOR MODALITY </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2212536-7FD0-FC70-74C7-69D1B2A15333}"/>
              </a:ext>
            </a:extLst>
          </p:cNvPr>
          <p:cNvSpPr txBox="1"/>
          <p:nvPr/>
        </p:nvSpPr>
        <p:spPr>
          <a:xfrm>
            <a:off x="2028497" y="1408386"/>
            <a:ext cx="8413531" cy="44579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Operator modality of the clinician includes distance from the target, angulation of the irradiation, speed of the movement, and time of irradiation. </a:t>
            </a: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Distance from the target influences energy density and power: when the distance between fiber and tip of the laser increases, the density of emitted energy decreases, enlarging the size of the spot due</a:t>
            </a:r>
          </a:p>
        </p:txBody>
      </p:sp>
    </p:spTree>
    <p:extLst>
      <p:ext uri="{BB962C8B-B14F-4D97-AF65-F5344CB8AC3E}">
        <p14:creationId xmlns:p14="http://schemas.microsoft.com/office/powerpoint/2010/main" val="298096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451C-A07A-32EF-A1BF-BE9A1BCDBF10}"/>
              </a:ext>
            </a:extLst>
          </p:cNvPr>
          <p:cNvSpPr>
            <a:spLocks noGrp="1"/>
          </p:cNvSpPr>
          <p:nvPr>
            <p:ph type="title"/>
          </p:nvPr>
        </p:nvSpPr>
        <p:spPr>
          <a:xfrm>
            <a:off x="1524000" y="18256"/>
            <a:ext cx="9144000" cy="854104"/>
          </a:xfrm>
        </p:spPr>
        <p:style>
          <a:lnRef idx="2">
            <a:schemeClr val="accent1"/>
          </a:lnRef>
          <a:fillRef idx="1">
            <a:schemeClr val="lt1"/>
          </a:fillRef>
          <a:effectRef idx="0">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Laser-Tissue Interaction in Endodontics </a:t>
            </a:r>
          </a:p>
        </p:txBody>
      </p:sp>
      <p:sp>
        <p:nvSpPr>
          <p:cNvPr id="3" name="Content Placeholder 2">
            <a:extLst>
              <a:ext uri="{FF2B5EF4-FFF2-40B4-BE49-F238E27FC236}">
                <a16:creationId xmlns:a16="http://schemas.microsoft.com/office/drawing/2014/main" id="{283409E4-538A-FD75-C07A-0B7EAE4529F2}"/>
              </a:ext>
            </a:extLst>
          </p:cNvPr>
          <p:cNvSpPr>
            <a:spLocks noGrp="1"/>
          </p:cNvSpPr>
          <p:nvPr>
            <p:ph idx="1"/>
          </p:nvPr>
        </p:nvSpPr>
        <p:spPr>
          <a:xfrm>
            <a:off x="1655380" y="1040524"/>
            <a:ext cx="8881241" cy="5799221"/>
          </a:xfrm>
        </p:spPr>
        <p:txBody>
          <a:bodyPr>
            <a:normAutofit fontScale="92500" lnSpcReduction="10000"/>
          </a:bodyPr>
          <a:lstStyle/>
          <a:p>
            <a:pPr marL="0" indent="0">
              <a:buNone/>
            </a:pPr>
            <a:r>
              <a:rPr lang="en-US" dirty="0"/>
              <a:t>             </a:t>
            </a:r>
            <a:r>
              <a:rPr lang="en-US" dirty="0">
                <a:highlight>
                  <a:srgbClr val="00FFFF"/>
                </a:highlight>
                <a:latin typeface="Times New Roman" panose="02020603050405020304" pitchFamily="18" charset="0"/>
                <a:cs typeface="Times New Roman" panose="02020603050405020304" pitchFamily="18" charset="0"/>
              </a:rPr>
              <a:t>• Reflected • Absorbed • Diffused • Transmitted</a:t>
            </a:r>
          </a:p>
          <a:p>
            <a:pPr marL="0" indent="0">
              <a:lnSpc>
                <a:spcPct val="150000"/>
              </a:lnSpc>
              <a:buNone/>
            </a:pPr>
            <a:r>
              <a:rPr lang="en-US" dirty="0">
                <a:highlight>
                  <a:srgbClr val="00FFFF"/>
                </a:highlight>
              </a:rPr>
              <a:t>Reflection</a:t>
            </a:r>
            <a:r>
              <a:rPr lang="en-US" dirty="0"/>
              <a:t> is an optical phenomenon due to the lack of affinity and absorption of light from the target, which, once hit, rejects the light completely</a:t>
            </a:r>
          </a:p>
          <a:p>
            <a:pPr marL="0" indent="0">
              <a:lnSpc>
                <a:spcPct val="150000"/>
              </a:lnSpc>
              <a:buNone/>
            </a:pPr>
            <a:r>
              <a:rPr lang="en-US" dirty="0">
                <a:highlight>
                  <a:srgbClr val="00FFFF"/>
                </a:highlight>
              </a:rPr>
              <a:t>Absorption</a:t>
            </a:r>
            <a:r>
              <a:rPr lang="en-US" dirty="0"/>
              <a:t>: It is the expression of high affinity between light and the target which retains light in the point of irradiation.</a:t>
            </a:r>
          </a:p>
          <a:p>
            <a:pPr marL="0" indent="0">
              <a:lnSpc>
                <a:spcPct val="150000"/>
              </a:lnSpc>
              <a:buNone/>
            </a:pPr>
            <a:r>
              <a:rPr lang="en-US" dirty="0">
                <a:highlight>
                  <a:srgbClr val="00FFFF"/>
                </a:highlight>
              </a:rPr>
              <a:t>Diffusion </a:t>
            </a:r>
            <a:r>
              <a:rPr lang="en-US" dirty="0"/>
              <a:t>depends on the capacity of the light to spread irregularly deeper into the target. The portion of laser energy which diffuses into the tissues is responsible for the therapeutic effects of some wavelengths</a:t>
            </a:r>
          </a:p>
        </p:txBody>
      </p:sp>
    </p:spTree>
    <p:extLst>
      <p:ext uri="{BB962C8B-B14F-4D97-AF65-F5344CB8AC3E}">
        <p14:creationId xmlns:p14="http://schemas.microsoft.com/office/powerpoint/2010/main" val="193935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2ADB8-DCF3-7DAC-B1BE-BE1BE090C8FD}"/>
              </a:ext>
            </a:extLst>
          </p:cNvPr>
          <p:cNvSpPr>
            <a:spLocks noGrp="1"/>
          </p:cNvSpPr>
          <p:nvPr>
            <p:ph idx="1"/>
          </p:nvPr>
        </p:nvSpPr>
        <p:spPr>
          <a:xfrm>
            <a:off x="1765738" y="220717"/>
            <a:ext cx="8273612" cy="5956246"/>
          </a:xfrm>
        </p:spPr>
        <p:txBody>
          <a:bodyPr>
            <a:normAutofit/>
          </a:bodyPr>
          <a:lstStyle/>
          <a:p>
            <a:pPr>
              <a:lnSpc>
                <a:spcPct val="150000"/>
              </a:lnSpc>
            </a:pPr>
            <a:r>
              <a:rPr lang="en-US" sz="2400" dirty="0">
                <a:highlight>
                  <a:srgbClr val="00FFFF"/>
                </a:highlight>
                <a:latin typeface="Times New Roman" panose="02020603050405020304" pitchFamily="18" charset="0"/>
                <a:cs typeface="Times New Roman" panose="02020603050405020304" pitchFamily="18" charset="0"/>
              </a:rPr>
              <a:t>Transmission</a:t>
            </a:r>
            <a:r>
              <a:rPr lang="en-US" sz="2400" dirty="0">
                <a:latin typeface="Times New Roman" panose="02020603050405020304" pitchFamily="18" charset="0"/>
                <a:cs typeface="Times New Roman" panose="02020603050405020304" pitchFamily="18" charset="0"/>
              </a:rPr>
              <a:t> is the passage of light through a body or tissue, in the absence of interaction with it and, in consequence, without producing physical or biological effects</a:t>
            </a: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B4A0F6C-4AAC-077E-0FDD-88F2ED6C6F2C}"/>
              </a:ext>
            </a:extLst>
          </p:cNvPr>
          <p:cNvPicPr>
            <a:picLocks noChangeAspect="1"/>
          </p:cNvPicPr>
          <p:nvPr/>
        </p:nvPicPr>
        <p:blipFill rotWithShape="1">
          <a:blip r:embed="rId2"/>
          <a:srcRect l="29841" t="30750"/>
          <a:stretch/>
        </p:blipFill>
        <p:spPr>
          <a:xfrm>
            <a:off x="3163613" y="2186793"/>
            <a:ext cx="6011918" cy="4450491"/>
          </a:xfrm>
          <a:prstGeom prst="rect">
            <a:avLst/>
          </a:prstGeom>
        </p:spPr>
      </p:pic>
    </p:spTree>
    <p:extLst>
      <p:ext uri="{BB962C8B-B14F-4D97-AF65-F5344CB8AC3E}">
        <p14:creationId xmlns:p14="http://schemas.microsoft.com/office/powerpoint/2010/main" val="2752338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396A-FAFD-55C4-2C8E-6AB83E7CA9C4}"/>
              </a:ext>
            </a:extLst>
          </p:cNvPr>
          <p:cNvSpPr>
            <a:spLocks noGrp="1"/>
          </p:cNvSpPr>
          <p:nvPr>
            <p:ph type="title"/>
          </p:nvPr>
        </p:nvSpPr>
        <p:spPr>
          <a:xfrm>
            <a:off x="1838324" y="1"/>
            <a:ext cx="8515350" cy="1001219"/>
          </a:xfrm>
          <a:solidFill>
            <a:schemeClr val="bg1"/>
          </a:solidFill>
        </p:spPr>
        <p:txBody>
          <a:bodyPr/>
          <a:lstStyle/>
          <a:p>
            <a:r>
              <a:rPr lang="en-US" dirty="0">
                <a:latin typeface="Times New Roman" panose="02020603050405020304" pitchFamily="18" charset="0"/>
                <a:cs typeface="Times New Roman" panose="02020603050405020304" pitchFamily="18" charset="0"/>
              </a:rPr>
              <a:t>      Laser Effects in Endodontics</a:t>
            </a:r>
          </a:p>
        </p:txBody>
      </p:sp>
      <p:graphicFrame>
        <p:nvGraphicFramePr>
          <p:cNvPr id="4" name="Diagram 3">
            <a:extLst>
              <a:ext uri="{FF2B5EF4-FFF2-40B4-BE49-F238E27FC236}">
                <a16:creationId xmlns:a16="http://schemas.microsoft.com/office/drawing/2014/main" id="{CA42099D-532E-A55D-034B-223E38BC3086}"/>
              </a:ext>
            </a:extLst>
          </p:cNvPr>
          <p:cNvGraphicFramePr/>
          <p:nvPr/>
        </p:nvGraphicFramePr>
        <p:xfrm>
          <a:off x="2059535" y="1177160"/>
          <a:ext cx="8072931" cy="5546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80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B73D805-5628-C090-FDA7-F1EE2C2B7D93}"/>
              </a:ext>
            </a:extLst>
          </p:cNvPr>
          <p:cNvSpPr>
            <a:spLocks noGrp="1"/>
          </p:cNvSpPr>
          <p:nvPr>
            <p:ph type="ctrTitle"/>
          </p:nvPr>
        </p:nvSpPr>
        <p:spPr>
          <a:xfrm>
            <a:off x="2209800" y="381000"/>
            <a:ext cx="7772400" cy="914400"/>
          </a:xfrm>
        </p:spPr>
        <p:txBody>
          <a:bodyPr/>
          <a:lstStyle/>
          <a:p>
            <a:pPr eaLnBrk="1" hangingPunct="1"/>
            <a:r>
              <a:rPr altLang="en-US" sz="3600" b="1">
                <a:latin typeface="Times New Roman" panose="02020603050405020304" pitchFamily="18" charset="0"/>
                <a:cs typeface="Times New Roman" panose="02020603050405020304" pitchFamily="18" charset="0"/>
              </a:rPr>
              <a:t>Specific learning Objectives </a:t>
            </a:r>
            <a:endParaRPr altLang="en-US" sz="3600">
              <a:latin typeface="Times New Roman" panose="02020603050405020304" pitchFamily="18" charset="0"/>
              <a:cs typeface="Times New Roman" panose="02020603050405020304" pitchFamily="18" charset="0"/>
            </a:endParaRPr>
          </a:p>
        </p:txBody>
      </p:sp>
      <p:sp>
        <p:nvSpPr>
          <p:cNvPr id="8195" name="Subtitle 1">
            <a:extLst>
              <a:ext uri="{FF2B5EF4-FFF2-40B4-BE49-F238E27FC236}">
                <a16:creationId xmlns:a16="http://schemas.microsoft.com/office/drawing/2014/main" id="{46290ADA-1A4B-B010-B7AF-4B17C72E8CAD}"/>
              </a:ext>
            </a:extLst>
          </p:cNvPr>
          <p:cNvSpPr>
            <a:spLocks noGrp="1"/>
          </p:cNvSpPr>
          <p:nvPr>
            <p:ph type="subTitle" idx="1"/>
          </p:nvPr>
        </p:nvSpPr>
        <p:spPr>
          <a:xfrm>
            <a:off x="1943100" y="2047875"/>
            <a:ext cx="7924800" cy="4724400"/>
          </a:xfrm>
        </p:spPr>
        <p:txBody>
          <a:bodyPr/>
          <a:lstStyle/>
          <a:p>
            <a:r>
              <a:rPr lang="en-US" altLang="en-US" sz="1800">
                <a:solidFill>
                  <a:schemeClr val="bg1"/>
                </a:solidFill>
                <a:latin typeface="Times New Roman" panose="02020603050405020304" pitchFamily="18" charset="0"/>
                <a:cs typeface="Times New Roman" panose="02020603050405020304" pitchFamily="18" charset="0"/>
              </a:rPr>
              <a:t>At the end of this presentation the learner is expected to know ;</a:t>
            </a:r>
            <a:endParaRPr lang="en-US" altLang="en-US" sz="1800">
              <a:solidFill>
                <a:schemeClr val="bg1"/>
              </a:solidFill>
            </a:endParaRPr>
          </a:p>
          <a:p>
            <a:endParaRPr lang="en-IN" altLang="en-US"/>
          </a:p>
        </p:txBody>
      </p:sp>
      <p:graphicFrame>
        <p:nvGraphicFramePr>
          <p:cNvPr id="6" name="Table 5">
            <a:extLst>
              <a:ext uri="{FF2B5EF4-FFF2-40B4-BE49-F238E27FC236}">
                <a16:creationId xmlns:a16="http://schemas.microsoft.com/office/drawing/2014/main" id="{0CD5236B-3A83-65F3-2BF7-2504FDA8B9B9}"/>
              </a:ext>
            </a:extLst>
          </p:cNvPr>
          <p:cNvGraphicFramePr>
            <a:graphicFrameLocks noGrp="1"/>
          </p:cNvGraphicFramePr>
          <p:nvPr/>
        </p:nvGraphicFramePr>
        <p:xfrm>
          <a:off x="1943100" y="3081338"/>
          <a:ext cx="8305800" cy="3776664"/>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val="20000"/>
                    </a:ext>
                  </a:extLst>
                </a:gridCol>
                <a:gridCol w="4276160">
                  <a:extLst>
                    <a:ext uri="{9D8B030D-6E8A-4147-A177-3AD203B41FA5}">
                      <a16:colId xmlns:a16="http://schemas.microsoft.com/office/drawing/2014/main" val="20001"/>
                    </a:ext>
                  </a:extLst>
                </a:gridCol>
                <a:gridCol w="1439853">
                  <a:extLst>
                    <a:ext uri="{9D8B030D-6E8A-4147-A177-3AD203B41FA5}">
                      <a16:colId xmlns:a16="http://schemas.microsoft.com/office/drawing/2014/main" val="20002"/>
                    </a:ext>
                  </a:extLst>
                </a:gridCol>
              </a:tblGrid>
              <a:tr h="562301">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val="10000"/>
                  </a:ext>
                </a:extLst>
              </a:tr>
              <a:tr h="654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1"/>
                  </a:ext>
                </a:extLst>
              </a:tr>
              <a:tr h="687986">
                <a:tc>
                  <a:txBody>
                    <a:bodyPr/>
                    <a:lstStyle/>
                    <a:p>
                      <a:pPr eaLnBrk="1" hangingPunct="1"/>
                      <a:r>
                        <a:rPr lang="en-US" altLang="en-US" sz="1800" dirty="0">
                          <a:latin typeface="Times New Roman" pitchFamily="18" charset="0"/>
                          <a:cs typeface="Times New Roman" pitchFamily="18" charset="0"/>
                        </a:rPr>
                        <a:t>Definitions</a:t>
                      </a:r>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2"/>
                  </a:ext>
                </a:extLst>
              </a:tr>
              <a:tr h="935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Classifications </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3"/>
                  </a:ext>
                </a:extLst>
              </a:tr>
              <a:tr h="935695">
                <a:tc>
                  <a:txBody>
                    <a:bodyPr/>
                    <a:lstStyle/>
                    <a:p>
                      <a:endParaRPr lang="en-US" sz="1800" dirty="0"/>
                    </a:p>
                  </a:txBody>
                  <a:tcPr marT="45727" marB="45727"/>
                </a:tc>
                <a:tc>
                  <a:txBody>
                    <a:bodyPr/>
                    <a:lstStyle/>
                    <a:p>
                      <a:endParaRPr lang="en-US" sz="1800" dirty="0"/>
                    </a:p>
                  </a:txBody>
                  <a:tcPr marT="45727" marB="45727"/>
                </a:tc>
                <a:tc>
                  <a:txBody>
                    <a:bodyPr/>
                    <a:lstStyle/>
                    <a:p>
                      <a:endParaRPr lang="en-US" sz="1800" dirty="0"/>
                    </a:p>
                  </a:txBody>
                  <a:tcPr marT="45727" marB="45727"/>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C3F6B7-AF79-8CE4-44D0-136824659BE4}"/>
              </a:ext>
            </a:extLst>
          </p:cNvPr>
          <p:cNvPicPr>
            <a:picLocks noGrp="1" noChangeAspect="1"/>
          </p:cNvPicPr>
          <p:nvPr>
            <p:ph idx="1"/>
          </p:nvPr>
        </p:nvPicPr>
        <p:blipFill>
          <a:blip r:embed="rId2"/>
          <a:stretch>
            <a:fillRect/>
          </a:stretch>
        </p:blipFill>
        <p:spPr>
          <a:xfrm>
            <a:off x="2846531" y="1196702"/>
            <a:ext cx="5931381" cy="4282168"/>
          </a:xfrm>
        </p:spPr>
      </p:pic>
    </p:spTree>
    <p:extLst>
      <p:ext uri="{BB962C8B-B14F-4D97-AF65-F5344CB8AC3E}">
        <p14:creationId xmlns:p14="http://schemas.microsoft.com/office/powerpoint/2010/main" val="75347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A932-0710-CA15-2409-A01066559FC1}"/>
              </a:ext>
            </a:extLst>
          </p:cNvPr>
          <p:cNvSpPr>
            <a:spLocks noGrp="1"/>
          </p:cNvSpPr>
          <p:nvPr>
            <p:ph type="title"/>
          </p:nvPr>
        </p:nvSpPr>
        <p:spPr>
          <a:xfrm>
            <a:off x="1524000" y="18256"/>
            <a:ext cx="9144000" cy="99073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dirty="0">
                <a:latin typeface="Times New Roman" panose="02020603050405020304" pitchFamily="18" charset="0"/>
                <a:cs typeface="Times New Roman" panose="02020603050405020304" pitchFamily="18" charset="0"/>
              </a:rPr>
              <a:t>PARAMETERS INFLUENCING LASER ENDODONTICS </a:t>
            </a:r>
          </a:p>
        </p:txBody>
      </p:sp>
      <p:sp>
        <p:nvSpPr>
          <p:cNvPr id="3" name="Content Placeholder 2">
            <a:extLst>
              <a:ext uri="{FF2B5EF4-FFF2-40B4-BE49-F238E27FC236}">
                <a16:creationId xmlns:a16="http://schemas.microsoft.com/office/drawing/2014/main" id="{6E5A861C-B79B-7BBB-85A6-E4ADC34F2551}"/>
              </a:ext>
            </a:extLst>
          </p:cNvPr>
          <p:cNvSpPr>
            <a:spLocks noGrp="1"/>
          </p:cNvSpPr>
          <p:nvPr>
            <p:ph idx="1"/>
          </p:nvPr>
        </p:nvSpPr>
        <p:spPr>
          <a:xfrm>
            <a:off x="1797270" y="1219200"/>
            <a:ext cx="8692055" cy="5496910"/>
          </a:xfrm>
        </p:spPr>
        <p:txBody>
          <a:bodyPr>
            <a:normAutofit fontScale="85000" lnSpcReduction="10000"/>
          </a:bodyPr>
          <a:lstStyle/>
          <a:p>
            <a:pPr marL="514350" indent="-514350">
              <a:buAutoNum type="arabicPeriod"/>
            </a:pPr>
            <a:r>
              <a:rPr lang="en-US" sz="4200" b="1" u="sng" dirty="0">
                <a:highlight>
                  <a:srgbClr val="00FFFF"/>
                </a:highlight>
                <a:latin typeface="Times New Roman" panose="02020603050405020304" pitchFamily="18" charset="0"/>
                <a:cs typeface="Times New Roman" panose="02020603050405020304" pitchFamily="18" charset="0"/>
              </a:rPr>
              <a:t>Continuous Wave Mode</a:t>
            </a:r>
          </a:p>
          <a:p>
            <a:pPr marL="0" indent="0">
              <a:lnSpc>
                <a:spcPct val="160000"/>
              </a:lnSpc>
              <a:buNone/>
            </a:pPr>
            <a:r>
              <a:rPr lang="en-US" dirty="0">
                <a:latin typeface="Times New Roman" panose="02020603050405020304" pitchFamily="18" charset="0"/>
                <a:cs typeface="Times New Roman" panose="02020603050405020304" pitchFamily="18" charset="0"/>
              </a:rPr>
              <a:t>Diode lasers emit the energy in continuous wave (</a:t>
            </a:r>
            <a:r>
              <a:rPr lang="en-US" dirty="0" err="1">
                <a:latin typeface="Times New Roman" panose="02020603050405020304" pitchFamily="18" charset="0"/>
                <a:cs typeface="Times New Roman" panose="02020603050405020304" pitchFamily="18" charset="0"/>
              </a:rPr>
              <a:t>cw</a:t>
            </a:r>
            <a:r>
              <a:rPr lang="en-US" dirty="0">
                <a:latin typeface="Times New Roman" panose="02020603050405020304" pitchFamily="18" charset="0"/>
                <a:cs typeface="Times New Roman" panose="02020603050405020304" pitchFamily="18" charset="0"/>
              </a:rPr>
              <a:t>).</a:t>
            </a:r>
          </a:p>
          <a:p>
            <a:pPr marL="0" indent="0">
              <a:lnSpc>
                <a:spcPct val="160000"/>
              </a:lnSpc>
              <a:buNone/>
            </a:pPr>
            <a:r>
              <a:rPr lang="en-US" dirty="0">
                <a:latin typeface="Times New Roman" panose="02020603050405020304" pitchFamily="18" charset="0"/>
                <a:cs typeface="Times New Roman" panose="02020603050405020304" pitchFamily="18" charset="0"/>
              </a:rPr>
              <a:t>The power higher than 1.5 W, the continuous emission in the root canal is inadvisable because of the excessive thermal damage released on the canal’s walls</a:t>
            </a:r>
          </a:p>
          <a:p>
            <a:pPr marL="0" indent="0">
              <a:lnSpc>
                <a:spcPct val="160000"/>
              </a:lnSpc>
              <a:buNone/>
            </a:pPr>
            <a:r>
              <a:rPr lang="en-US" b="1" dirty="0">
                <a:solidFill>
                  <a:schemeClr val="accent1">
                    <a:lumMod val="50000"/>
                  </a:schemeClr>
                </a:solidFill>
                <a:latin typeface="Times New Roman" panose="02020603050405020304" pitchFamily="18" charset="0"/>
                <a:cs typeface="Times New Roman" panose="02020603050405020304" pitchFamily="18" charset="0"/>
              </a:rPr>
              <a:t>Therefore Chopping or Gating of emission is important as it produces more or less thermal effect</a:t>
            </a:r>
            <a:r>
              <a:rPr lang="en-US" dirty="0">
                <a:latin typeface="Times New Roman" panose="02020603050405020304" pitchFamily="18" charset="0"/>
                <a:cs typeface="Times New Roman" panose="02020603050405020304" pitchFamily="18" charset="0"/>
              </a:rPr>
              <a:t>. </a:t>
            </a:r>
          </a:p>
          <a:p>
            <a:pPr marL="0" indent="0">
              <a:lnSpc>
                <a:spcPct val="160000"/>
              </a:lnSpc>
              <a:buNone/>
            </a:pPr>
            <a:r>
              <a:rPr lang="en-US" dirty="0">
                <a:latin typeface="Times New Roman" panose="02020603050405020304" pitchFamily="18" charset="0"/>
                <a:cs typeface="Times New Roman" panose="02020603050405020304" pitchFamily="18" charset="0"/>
              </a:rPr>
              <a:t>Short duration of t on , of 10–20 </a:t>
            </a:r>
            <a:r>
              <a:rPr lang="en-US" dirty="0" err="1">
                <a:latin typeface="Times New Roman" panose="02020603050405020304" pitchFamily="18" charset="0"/>
                <a:cs typeface="Times New Roman" panose="02020603050405020304" pitchFamily="18" charset="0"/>
              </a:rPr>
              <a:t>ms</a:t>
            </a:r>
            <a:r>
              <a:rPr lang="en-US" dirty="0">
                <a:latin typeface="Times New Roman" panose="02020603050405020304" pitchFamily="18" charset="0"/>
                <a:cs typeface="Times New Roman" panose="02020603050405020304" pitchFamily="18" charset="0"/>
              </a:rPr>
              <a:t>, is correctly and effectively used in endodontics with diode lasers at a power ranging from 2 to 3 W </a:t>
            </a:r>
          </a:p>
        </p:txBody>
      </p:sp>
    </p:spTree>
    <p:extLst>
      <p:ext uri="{BB962C8B-B14F-4D97-AF65-F5344CB8AC3E}">
        <p14:creationId xmlns:p14="http://schemas.microsoft.com/office/powerpoint/2010/main" val="816008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A861C-B79B-7BBB-85A6-E4ADC34F2551}"/>
              </a:ext>
            </a:extLst>
          </p:cNvPr>
          <p:cNvSpPr>
            <a:spLocks noGrp="1"/>
          </p:cNvSpPr>
          <p:nvPr>
            <p:ph idx="1"/>
          </p:nvPr>
        </p:nvSpPr>
        <p:spPr>
          <a:xfrm>
            <a:off x="1786760" y="189186"/>
            <a:ext cx="8702565" cy="6526924"/>
          </a:xfrm>
        </p:spPr>
        <p:txBody>
          <a:bodyPr>
            <a:normAutofit fontScale="85000" lnSpcReduction="20000"/>
          </a:bodyPr>
          <a:lstStyle/>
          <a:p>
            <a:pPr marL="0" indent="0">
              <a:buNone/>
            </a:pPr>
            <a:r>
              <a:rPr lang="en-US" sz="3500" b="1" u="sng" dirty="0">
                <a:highlight>
                  <a:srgbClr val="00FFFF"/>
                </a:highlight>
              </a:rPr>
              <a:t>2.Pulse Repetition Rate</a:t>
            </a:r>
            <a:endParaRPr lang="en-US" sz="4300" b="1" u="sng" dirty="0">
              <a:highlight>
                <a:srgbClr val="00FFFF"/>
              </a:highlight>
              <a:latin typeface="Times New Roman" panose="02020603050405020304" pitchFamily="18" charset="0"/>
              <a:cs typeface="Times New Roman" panose="02020603050405020304" pitchFamily="18" charset="0"/>
            </a:endParaRPr>
          </a:p>
          <a:p>
            <a:pPr marL="0" indent="0">
              <a:lnSpc>
                <a:spcPct val="160000"/>
              </a:lnSpc>
              <a:buNone/>
            </a:pPr>
            <a:r>
              <a:rPr lang="en-US" dirty="0"/>
              <a:t>The more frequent the repetition is, the shorter the time for thermal release is and the greater the thermal effect on the tissue is</a:t>
            </a:r>
          </a:p>
          <a:p>
            <a:pPr marL="0" indent="0">
              <a:lnSpc>
                <a:spcPct val="160000"/>
              </a:lnSpc>
              <a:buNone/>
            </a:pPr>
            <a:r>
              <a:rPr lang="en-US" dirty="0">
                <a:solidFill>
                  <a:schemeClr val="accent1">
                    <a:lumMod val="50000"/>
                  </a:schemeClr>
                </a:solidFill>
              </a:rPr>
              <a:t>Repetitions of pulse (5–10 Hz/ </a:t>
            </a:r>
            <a:r>
              <a:rPr lang="en-US" dirty="0" err="1">
                <a:solidFill>
                  <a:schemeClr val="accent1">
                    <a:lumMod val="50000"/>
                  </a:schemeClr>
                </a:solidFill>
              </a:rPr>
              <a:t>pps</a:t>
            </a:r>
            <a:r>
              <a:rPr lang="en-US" dirty="0">
                <a:solidFill>
                  <a:schemeClr val="accent1">
                    <a:lumMod val="50000"/>
                  </a:schemeClr>
                </a:solidFill>
              </a:rPr>
              <a:t>) allow a longer time for thermal relaxation and more control of tissue irradiation</a:t>
            </a:r>
            <a:r>
              <a:rPr lang="en-US" dirty="0">
                <a:solidFill>
                  <a:schemeClr val="accent1">
                    <a:lumMod val="50000"/>
                  </a:schemeClr>
                </a:solidFill>
                <a:latin typeface="Times New Roman" panose="02020603050405020304" pitchFamily="18" charset="0"/>
                <a:cs typeface="Times New Roman" panose="02020603050405020304" pitchFamily="18" charset="0"/>
              </a:rPr>
              <a:t> </a:t>
            </a:r>
          </a:p>
          <a:p>
            <a:pPr marL="0" indent="0">
              <a:lnSpc>
                <a:spcPct val="160000"/>
              </a:lnSpc>
              <a:buNone/>
            </a:pPr>
            <a:r>
              <a:rPr lang="en-US" dirty="0">
                <a:solidFill>
                  <a:schemeClr val="accent1">
                    <a:lumMod val="50000"/>
                  </a:schemeClr>
                </a:solidFill>
                <a:highlight>
                  <a:srgbClr val="00FFFF"/>
                </a:highlight>
                <a:latin typeface="Times New Roman" panose="02020603050405020304" pitchFamily="18" charset="0"/>
                <a:cs typeface="Times New Roman" panose="02020603050405020304" pitchFamily="18" charset="0"/>
              </a:rPr>
              <a:t>3</a:t>
            </a:r>
            <a:r>
              <a:rPr lang="en-US" sz="3200" b="1" u="sng" dirty="0">
                <a:solidFill>
                  <a:schemeClr val="accent1">
                    <a:lumMod val="50000"/>
                  </a:schemeClr>
                </a:solidFill>
                <a:highlight>
                  <a:srgbClr val="00FFFF"/>
                </a:highlight>
                <a:latin typeface="Times New Roman" panose="02020603050405020304" pitchFamily="18" charset="0"/>
                <a:cs typeface="Times New Roman" panose="02020603050405020304" pitchFamily="18" charset="0"/>
              </a:rPr>
              <a:t>.</a:t>
            </a:r>
            <a:r>
              <a:rPr lang="en-US" sz="3200" b="1" u="sng" dirty="0">
                <a:highlight>
                  <a:srgbClr val="00FFFF"/>
                </a:highlight>
              </a:rPr>
              <a:t> Fluence and Power Density</a:t>
            </a:r>
          </a:p>
          <a:p>
            <a:pPr marL="0" indent="0">
              <a:lnSpc>
                <a:spcPct val="160000"/>
              </a:lnSpc>
              <a:buNone/>
            </a:pPr>
            <a:r>
              <a:rPr lang="en-US" dirty="0"/>
              <a:t>It depends on the diameter of the tip used and of the irradiated square surface;</a:t>
            </a:r>
          </a:p>
          <a:p>
            <a:pPr marL="0" indent="0">
              <a:lnSpc>
                <a:spcPct val="160000"/>
              </a:lnSpc>
              <a:buNone/>
            </a:pPr>
            <a:r>
              <a:rPr lang="en-US" dirty="0"/>
              <a:t> For the same amount of energy and power emitted, larger is the diameter of the fiber or the irradiated surface, and lower is the density of power and energy.</a:t>
            </a:r>
            <a:endParaRPr lang="en-US" b="1" u="sng" dirty="0">
              <a:solidFill>
                <a:schemeClr val="accent1">
                  <a:lumMod val="50000"/>
                </a:schemeClr>
              </a:solidFill>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54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A861C-B79B-7BBB-85A6-E4ADC34F2551}"/>
              </a:ext>
            </a:extLst>
          </p:cNvPr>
          <p:cNvSpPr>
            <a:spLocks noGrp="1"/>
          </p:cNvSpPr>
          <p:nvPr>
            <p:ph idx="1"/>
          </p:nvPr>
        </p:nvSpPr>
        <p:spPr>
          <a:xfrm>
            <a:off x="1776248" y="315310"/>
            <a:ext cx="8692055" cy="6358759"/>
          </a:xfrm>
        </p:spPr>
        <p:txBody>
          <a:bodyPr>
            <a:normAutofit/>
          </a:bodyPr>
          <a:lstStyle/>
          <a:p>
            <a:pPr marL="0" indent="0">
              <a:buNone/>
            </a:pPr>
            <a:r>
              <a:rPr lang="en-US" sz="3500" b="1" u="sng" dirty="0">
                <a:highlight>
                  <a:srgbClr val="00FFFF"/>
                </a:highlight>
                <a:latin typeface="Times New Roman" panose="02020603050405020304" pitchFamily="18" charset="0"/>
                <a:cs typeface="Times New Roman" panose="02020603050405020304" pitchFamily="18" charset="0"/>
              </a:rPr>
              <a:t>4.</a:t>
            </a:r>
            <a:r>
              <a:rPr lang="en-US" sz="3200" dirty="0"/>
              <a:t> </a:t>
            </a:r>
            <a:r>
              <a:rPr lang="en-US" sz="3200" b="1" u="sng" dirty="0">
                <a:highlight>
                  <a:srgbClr val="00FFFF"/>
                </a:highlight>
              </a:rPr>
              <a:t>Pulsed Mode and Pulse Duration</a:t>
            </a:r>
            <a:endParaRPr lang="en-US" sz="4300" b="1" u="sng" dirty="0">
              <a:highlight>
                <a:srgbClr val="00FFFF"/>
              </a:highlight>
              <a:latin typeface="Times New Roman" panose="02020603050405020304" pitchFamily="18" charset="0"/>
              <a:cs typeface="Times New Roman" panose="02020603050405020304" pitchFamily="18" charset="0"/>
            </a:endParaRPr>
          </a:p>
          <a:p>
            <a:pPr marL="0" indent="0">
              <a:lnSpc>
                <a:spcPct val="160000"/>
              </a:lnSpc>
              <a:buNone/>
            </a:pPr>
            <a:r>
              <a:rPr lang="en-US" sz="2400" dirty="0">
                <a:latin typeface="Times New Roman" panose="02020603050405020304" pitchFamily="18" charset="0"/>
                <a:cs typeface="Times New Roman" panose="02020603050405020304" pitchFamily="18" charset="0"/>
              </a:rPr>
              <a:t>Short duration of pulse permits to control the side effects of thermal emission; when the energy is concentrated in a short time</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nSpc>
                <a:spcPct val="160000"/>
              </a:lnSpc>
              <a:buNone/>
            </a:pPr>
            <a:r>
              <a:rPr lang="en-US" sz="3200" b="1" u="sng" dirty="0">
                <a:solidFill>
                  <a:schemeClr val="accent1">
                    <a:lumMod val="50000"/>
                  </a:schemeClr>
                </a:solidFill>
                <a:highlight>
                  <a:srgbClr val="00FFFF"/>
                </a:highlight>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a:t>
            </a:r>
            <a:r>
              <a:rPr lang="en-US" sz="3200" b="1" u="sng" dirty="0">
                <a:highlight>
                  <a:srgbClr val="00FFFF"/>
                </a:highlight>
                <a:latin typeface="Times New Roman" panose="02020603050405020304" pitchFamily="18" charset="0"/>
                <a:cs typeface="Times New Roman" panose="02020603050405020304" pitchFamily="18" charset="0"/>
              </a:rPr>
              <a:t>Distance</a:t>
            </a:r>
            <a:r>
              <a:rPr lang="en-US" sz="3200" b="1" u="sng" dirty="0">
                <a:highlight>
                  <a:srgbClr val="00FFFF"/>
                </a:highlight>
              </a:rPr>
              <a:t> Between Target and Fiber </a:t>
            </a:r>
          </a:p>
          <a:p>
            <a:pPr marL="0" indent="0">
              <a:lnSpc>
                <a:spcPct val="160000"/>
              </a:lnSpc>
              <a:buNone/>
            </a:pPr>
            <a:r>
              <a:rPr lang="en-US" sz="2400" dirty="0">
                <a:latin typeface="Times New Roman" panose="02020603050405020304" pitchFamily="18" charset="0"/>
                <a:cs typeface="Times New Roman" panose="02020603050405020304" pitchFamily="18" charset="0"/>
              </a:rPr>
              <a:t>When the distance between the target and fiber/tip of the laser increases, the density of emitted energy decreases, enlarging the size of the spot due to the effect of a certain grade of emission divergence and increasing the necessary amount of energy for the interaction</a:t>
            </a:r>
            <a:endParaRPr lang="en-US" sz="3600" b="1" u="sng"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99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C1C9-C59D-4919-C3A2-1C00C06673B9}"/>
              </a:ext>
            </a:extLst>
          </p:cNvPr>
          <p:cNvSpPr>
            <a:spLocks noGrp="1"/>
          </p:cNvSpPr>
          <p:nvPr>
            <p:ph type="title"/>
          </p:nvPr>
        </p:nvSpPr>
        <p:spPr>
          <a:xfrm>
            <a:off x="1613338" y="106855"/>
            <a:ext cx="8965324" cy="1148364"/>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a:latin typeface="Times New Roman" panose="02020603050405020304" pitchFamily="18" charset="0"/>
                <a:cs typeface="Times New Roman" panose="02020603050405020304" pitchFamily="18" charset="0"/>
              </a:rPr>
              <a:t>LASER TECHNIQUES USED IN ENDODONTICS </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B7D52F0A-C894-B668-90B1-FE8C3BF7540F}"/>
              </a:ext>
            </a:extLst>
          </p:cNvPr>
          <p:cNvGraphicFramePr>
            <a:graphicFrameLocks noGrp="1"/>
          </p:cNvGraphicFramePr>
          <p:nvPr>
            <p:ph idx="1"/>
          </p:nvPr>
        </p:nvGraphicFramePr>
        <p:xfrm>
          <a:off x="2152650" y="1825625"/>
          <a:ext cx="8273612" cy="483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02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0E5A-F488-0D26-436F-C15245E4E718}"/>
              </a:ext>
            </a:extLst>
          </p:cNvPr>
          <p:cNvSpPr>
            <a:spLocks noGrp="1"/>
          </p:cNvSpPr>
          <p:nvPr>
            <p:ph type="title"/>
          </p:nvPr>
        </p:nvSpPr>
        <p:spPr>
          <a:xfrm>
            <a:off x="1639611" y="1"/>
            <a:ext cx="8912774" cy="822543"/>
          </a:xfrm>
        </p:spPr>
        <p:style>
          <a:lnRef idx="2">
            <a:schemeClr val="dk1"/>
          </a:lnRef>
          <a:fillRef idx="1">
            <a:schemeClr val="lt1"/>
          </a:fillRef>
          <a:effectRef idx="0">
            <a:schemeClr val="dk1"/>
          </a:effectRef>
          <a:fontRef idx="minor">
            <a:schemeClr val="dk1"/>
          </a:fontRef>
        </p:style>
        <p:txBody>
          <a:bodyPr>
            <a:noAutofit/>
          </a:bodyPr>
          <a:lstStyle/>
          <a:p>
            <a:pPr algn="ctr"/>
            <a:r>
              <a:rPr lang="en-US" sz="3600" dirty="0">
                <a:latin typeface="Times New Roman" panose="02020603050405020304" pitchFamily="18" charset="0"/>
                <a:cs typeface="Times New Roman" panose="02020603050405020304" pitchFamily="18" charset="0"/>
              </a:rPr>
              <a:t>1.CONVENTIONAL LASER ENDODONTICS </a:t>
            </a:r>
          </a:p>
        </p:txBody>
      </p:sp>
      <p:pic>
        <p:nvPicPr>
          <p:cNvPr id="5" name="Picture 4">
            <a:extLst>
              <a:ext uri="{FF2B5EF4-FFF2-40B4-BE49-F238E27FC236}">
                <a16:creationId xmlns:a16="http://schemas.microsoft.com/office/drawing/2014/main" id="{627979FA-88B9-4DEB-76C4-66FEF10676D5}"/>
              </a:ext>
            </a:extLst>
          </p:cNvPr>
          <p:cNvPicPr>
            <a:picLocks noChangeAspect="1"/>
          </p:cNvPicPr>
          <p:nvPr/>
        </p:nvPicPr>
        <p:blipFill>
          <a:blip r:embed="rId2"/>
          <a:stretch>
            <a:fillRect/>
          </a:stretch>
        </p:blipFill>
        <p:spPr>
          <a:xfrm>
            <a:off x="3121238" y="944421"/>
            <a:ext cx="6180749" cy="4776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53BB54D4-0F34-1FB2-73E7-CE8833B3381D}"/>
              </a:ext>
            </a:extLst>
          </p:cNvPr>
          <p:cNvSpPr txBox="1"/>
          <p:nvPr/>
        </p:nvSpPr>
        <p:spPr>
          <a:xfrm>
            <a:off x="1639613" y="5842704"/>
            <a:ext cx="891277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latin typeface="Times New Roman" panose="02020603050405020304" pitchFamily="18" charset="0"/>
                <a:cs typeface="Times New Roman" panose="02020603050405020304" pitchFamily="18" charset="0"/>
              </a:rPr>
              <a:t>The fiber is positioned in a dry canal 1 mm shorter from the apex and is retracted with helical motion in an established time (2 mm/s)</a:t>
            </a:r>
          </a:p>
        </p:txBody>
      </p:sp>
      <p:sp>
        <p:nvSpPr>
          <p:cNvPr id="9" name="TextBox 8">
            <a:extLst>
              <a:ext uri="{FF2B5EF4-FFF2-40B4-BE49-F238E27FC236}">
                <a16:creationId xmlns:a16="http://schemas.microsoft.com/office/drawing/2014/main" id="{08F5890A-248C-7F47-7B8F-CF4419EB42D2}"/>
              </a:ext>
            </a:extLst>
          </p:cNvPr>
          <p:cNvSpPr txBox="1"/>
          <p:nvPr/>
        </p:nvSpPr>
        <p:spPr>
          <a:xfrm>
            <a:off x="1691831" y="991718"/>
            <a:ext cx="1314129"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   </a:t>
            </a:r>
            <a:r>
              <a:rPr lang="en-US" sz="2400" dirty="0" err="1"/>
              <a:t>Olivi</a:t>
            </a:r>
            <a:r>
              <a:rPr lang="en-US" sz="2400" dirty="0"/>
              <a:t>    (2013)</a:t>
            </a:r>
            <a:r>
              <a:rPr lang="en-US" dirty="0"/>
              <a:t> </a:t>
            </a:r>
          </a:p>
        </p:txBody>
      </p:sp>
    </p:spTree>
    <p:extLst>
      <p:ext uri="{BB962C8B-B14F-4D97-AF65-F5344CB8AC3E}">
        <p14:creationId xmlns:p14="http://schemas.microsoft.com/office/powerpoint/2010/main" val="386336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AAD29-C80F-1791-7D18-06999B9AB0A1}"/>
              </a:ext>
            </a:extLst>
          </p:cNvPr>
          <p:cNvSpPr>
            <a:spLocks noGrp="1"/>
          </p:cNvSpPr>
          <p:nvPr>
            <p:ph idx="1"/>
          </p:nvPr>
        </p:nvSpPr>
        <p:spPr>
          <a:xfrm>
            <a:off x="1849822" y="210207"/>
            <a:ext cx="8502869" cy="6421821"/>
          </a:xfrm>
          <a:ln>
            <a:solidFill>
              <a:schemeClr val="tx1"/>
            </a:solidFill>
          </a:ln>
        </p:spPr>
        <p:txBody>
          <a:bodyPr/>
          <a:lstStyle/>
          <a:p>
            <a:pPr>
              <a:lnSpc>
                <a:spcPct val="150000"/>
              </a:lnSpc>
            </a:pPr>
            <a:r>
              <a:rPr lang="en-US" sz="2400" dirty="0">
                <a:latin typeface="Times New Roman" panose="02020603050405020304" pitchFamily="18" charset="0"/>
                <a:cs typeface="Times New Roman" panose="02020603050405020304" pitchFamily="18" charset="0"/>
              </a:rPr>
              <a:t>It requires the use of fibers or tips with a thin (narrow) diameter </a:t>
            </a:r>
            <a:r>
              <a:rPr lang="en-US" sz="2400" dirty="0">
                <a:highlight>
                  <a:srgbClr val="00FFFF"/>
                </a:highlight>
                <a:latin typeface="Times New Roman" panose="02020603050405020304" pitchFamily="18" charset="0"/>
                <a:cs typeface="Times New Roman" panose="02020603050405020304" pitchFamily="18" charset="0"/>
              </a:rPr>
              <a:t>(generally 200–300 microns</a:t>
            </a:r>
            <a:r>
              <a:rPr lang="en-US" sz="2400" dirty="0">
                <a:latin typeface="Times New Roman" panose="02020603050405020304" pitchFamily="18" charset="0"/>
                <a:cs typeface="Times New Roman" panose="02020603050405020304" pitchFamily="18" charset="0"/>
              </a:rPr>
              <a:t>) that are flexible and resistant to negotiate the anatomical curvatures of dental roots with minimal risk of breakage.</a:t>
            </a:r>
          </a:p>
          <a:p>
            <a:pPr>
              <a:lnSpc>
                <a:spcPct val="150000"/>
              </a:lnSpc>
            </a:pPr>
            <a:r>
              <a:rPr lang="en-US" sz="2400" dirty="0">
                <a:latin typeface="Times New Roman" panose="02020603050405020304" pitchFamily="18" charset="0"/>
                <a:cs typeface="Times New Roman" panose="02020603050405020304" pitchFamily="18" charset="0"/>
              </a:rPr>
              <a:t>It requires </a:t>
            </a:r>
            <a:r>
              <a:rPr lang="en-US" sz="2400" dirty="0">
                <a:highlight>
                  <a:srgbClr val="00FFFF"/>
                </a:highlight>
                <a:latin typeface="Times New Roman" panose="02020603050405020304" pitchFamily="18" charset="0"/>
                <a:cs typeface="Times New Roman" panose="02020603050405020304" pitchFamily="18" charset="0"/>
              </a:rPr>
              <a:t>helical (circular) movement of the fiber</a:t>
            </a:r>
            <a:r>
              <a:rPr lang="en-US" sz="2400" dirty="0">
                <a:latin typeface="Times New Roman" panose="02020603050405020304" pitchFamily="18" charset="0"/>
                <a:cs typeface="Times New Roman" panose="02020603050405020304" pitchFamily="18" charset="0"/>
              </a:rPr>
              <a:t>, in order to increase the irradiation angle between laser fiber and dentin surface</a:t>
            </a:r>
          </a:p>
          <a:p>
            <a:pPr>
              <a:lnSpc>
                <a:spcPct val="150000"/>
              </a:lnSpc>
            </a:pPr>
            <a:r>
              <a:rPr lang="en-US" sz="2400" dirty="0">
                <a:latin typeface="Times New Roman" panose="02020603050405020304" pitchFamily="18" charset="0"/>
                <a:cs typeface="Times New Roman" panose="02020603050405020304" pitchFamily="18" charset="0"/>
              </a:rPr>
              <a:t>It is suitable for most wavelengths used in dentistry, in </a:t>
            </a:r>
            <a:r>
              <a:rPr lang="en-US" sz="2400" dirty="0">
                <a:highlight>
                  <a:srgbClr val="00FFFF"/>
                </a:highlight>
                <a:latin typeface="Times New Roman" panose="02020603050405020304" pitchFamily="18" charset="0"/>
                <a:cs typeface="Times New Roman" panose="02020603050405020304" pitchFamily="18" charset="0"/>
              </a:rPr>
              <a:t>the visible (532 nm) , in the near-infrared (from 810 to 1340 nm), and medium-infrared (2780 and 2940 nm)</a:t>
            </a:r>
            <a:endParaRPr lang="en-US" sz="3600" dirty="0">
              <a:highlight>
                <a:srgbClr val="00FFFF"/>
              </a:highlight>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7847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F645-3C33-D272-2B68-3F5DACD56013}"/>
              </a:ext>
            </a:extLst>
          </p:cNvPr>
          <p:cNvSpPr>
            <a:spLocks noGrp="1"/>
          </p:cNvSpPr>
          <p:nvPr>
            <p:ph type="title"/>
          </p:nvPr>
        </p:nvSpPr>
        <p:spPr/>
        <p:txBody>
          <a:bodyPr/>
          <a:lstStyle/>
          <a:p>
            <a:r>
              <a:rPr lang="en-US" dirty="0"/>
              <a:t>    Take home message</a:t>
            </a:r>
            <a:endParaRPr lang="en-IN" dirty="0"/>
          </a:p>
        </p:txBody>
      </p:sp>
      <p:sp>
        <p:nvSpPr>
          <p:cNvPr id="3" name="Content Placeholder 2">
            <a:extLst>
              <a:ext uri="{FF2B5EF4-FFF2-40B4-BE49-F238E27FC236}">
                <a16:creationId xmlns:a16="http://schemas.microsoft.com/office/drawing/2014/main" id="{23F5EFD6-A522-BB71-E380-BD76B0F49823}"/>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Laser” is an acronym of light amplification by stimulated emission of radiation</a:t>
            </a:r>
          </a:p>
          <a:p>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Lasers has wide application in endodontics</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Nd:YAG</a:t>
            </a:r>
            <a:endParaRPr lang="en-US" sz="28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Er:YAG</a:t>
            </a: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962306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2F3E-CDC6-0471-A270-66F41900B1A5}"/>
              </a:ext>
            </a:extLst>
          </p:cNvPr>
          <p:cNvSpPr>
            <a:spLocks noGrp="1"/>
          </p:cNvSpPr>
          <p:nvPr>
            <p:ph type="title"/>
          </p:nvPr>
        </p:nvSpPr>
        <p:spPr/>
        <p:txBody>
          <a:bodyPr/>
          <a:lstStyle/>
          <a:p>
            <a:r>
              <a:rPr lang="en-IN" dirty="0"/>
              <a:t>     Questions</a:t>
            </a:r>
          </a:p>
        </p:txBody>
      </p:sp>
      <p:sp>
        <p:nvSpPr>
          <p:cNvPr id="3" name="Content Placeholder 2">
            <a:extLst>
              <a:ext uri="{FF2B5EF4-FFF2-40B4-BE49-F238E27FC236}">
                <a16:creationId xmlns:a16="http://schemas.microsoft.com/office/drawing/2014/main" id="{DF562546-0567-165B-CC88-A5D4B8827A81}"/>
              </a:ext>
            </a:extLst>
          </p:cNvPr>
          <p:cNvSpPr>
            <a:spLocks noGrp="1"/>
          </p:cNvSpPr>
          <p:nvPr>
            <p:ph idx="1"/>
          </p:nvPr>
        </p:nvSpPr>
        <p:spPr/>
        <p:txBody>
          <a:bodyPr/>
          <a:lstStyle/>
          <a:p>
            <a:r>
              <a:rPr lang="en-IN" dirty="0"/>
              <a:t> Describe mechanism of action of Lasers.</a:t>
            </a:r>
          </a:p>
          <a:p>
            <a:r>
              <a:rPr lang="en-IN" dirty="0"/>
              <a:t>Discuss applications of lasers in Endodontics.</a:t>
            </a:r>
          </a:p>
        </p:txBody>
      </p:sp>
    </p:spTree>
    <p:extLst>
      <p:ext uri="{BB962C8B-B14F-4D97-AF65-F5344CB8AC3E}">
        <p14:creationId xmlns:p14="http://schemas.microsoft.com/office/powerpoint/2010/main" val="3865446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0A92-D5DC-C1E8-961C-B7001372ED5B}"/>
              </a:ext>
            </a:extLst>
          </p:cNvPr>
          <p:cNvSpPr>
            <a:spLocks noGrp="1"/>
          </p:cNvSpPr>
          <p:nvPr>
            <p:ph type="title"/>
          </p:nvPr>
        </p:nvSpPr>
        <p:spPr>
          <a:xfrm>
            <a:off x="1730477" y="1"/>
            <a:ext cx="8436692" cy="834409"/>
          </a:xfrm>
        </p:spPr>
        <p:style>
          <a:lnRef idx="2">
            <a:schemeClr val="dk1"/>
          </a:lnRef>
          <a:fillRef idx="1">
            <a:schemeClr val="lt1"/>
          </a:fillRef>
          <a:effectRef idx="0">
            <a:schemeClr val="dk1"/>
          </a:effectRef>
          <a:fontRef idx="minor">
            <a:schemeClr val="dk1"/>
          </a:fontRef>
        </p:style>
        <p:txBody>
          <a:bodyPr/>
          <a:lstStyle/>
          <a:p>
            <a:r>
              <a:rPr lang="en-US" dirty="0"/>
              <a:t>                      </a:t>
            </a:r>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49C28847-4D1A-5ABA-693A-502329EC81A1}"/>
              </a:ext>
            </a:extLst>
          </p:cNvPr>
          <p:cNvSpPr>
            <a:spLocks noGrp="1"/>
          </p:cNvSpPr>
          <p:nvPr>
            <p:ph idx="1"/>
          </p:nvPr>
        </p:nvSpPr>
        <p:spPr>
          <a:xfrm>
            <a:off x="1730477" y="973394"/>
            <a:ext cx="8583562" cy="5732206"/>
          </a:xfrm>
          <a:ln>
            <a:solidFill>
              <a:schemeClr val="tx1"/>
            </a:solidFill>
          </a:ln>
        </p:spPr>
        <p:txBody>
          <a:bodyPr>
            <a:normAutofit fontScale="92500" lnSpcReduction="20000"/>
          </a:bodyPr>
          <a:lstStyle/>
          <a:p>
            <a:pPr>
              <a:lnSpc>
                <a:spcPct val="150000"/>
              </a:lnSpc>
            </a:pPr>
            <a:r>
              <a:rPr lang="en-US" sz="2400" dirty="0">
                <a:solidFill>
                  <a:srgbClr val="3B3835"/>
                </a:solidFill>
                <a:latin typeface="Times New Roman" panose="02020603050405020304" pitchFamily="18" charset="0"/>
                <a:cs typeface="Times New Roman" panose="02020603050405020304" pitchFamily="18" charset="0"/>
              </a:rPr>
              <a:t> 1) Nisha Garg, Textbook of Endodontics, 2nd edition.</a:t>
            </a:r>
          </a:p>
          <a:p>
            <a:pPr>
              <a:lnSpc>
                <a:spcPct val="150000"/>
              </a:lnSpc>
            </a:pPr>
            <a:r>
              <a:rPr lang="en-US" sz="2400" dirty="0">
                <a:solidFill>
                  <a:srgbClr val="3B3835"/>
                </a:solidFill>
                <a:latin typeface="Times New Roman" panose="02020603050405020304" pitchFamily="18" charset="0"/>
                <a:cs typeface="Times New Roman" panose="02020603050405020304" pitchFamily="18" charset="0"/>
              </a:rPr>
              <a:t>2) Grossman, Endodontic Practice,13th edition. </a:t>
            </a:r>
          </a:p>
          <a:p>
            <a:pPr>
              <a:lnSpc>
                <a:spcPct val="150000"/>
              </a:lnSpc>
            </a:pPr>
            <a:r>
              <a:rPr lang="en-US" sz="2400" dirty="0">
                <a:solidFill>
                  <a:srgbClr val="3B3835"/>
                </a:solidFill>
                <a:latin typeface="Times New Roman" panose="02020603050405020304" pitchFamily="18" charset="0"/>
                <a:cs typeface="Times New Roman" panose="02020603050405020304" pitchFamily="18" charset="0"/>
              </a:rPr>
              <a:t>3) Cohen, Pathways of Pulp, 10th edition. </a:t>
            </a:r>
          </a:p>
          <a:p>
            <a:pPr>
              <a:lnSpc>
                <a:spcPct val="150000"/>
              </a:lnSpc>
            </a:pPr>
            <a:r>
              <a:rPr lang="en-US" sz="2400" dirty="0">
                <a:solidFill>
                  <a:srgbClr val="3B3835"/>
                </a:solidFill>
                <a:latin typeface="Times New Roman" panose="02020603050405020304" pitchFamily="18" charset="0"/>
                <a:cs typeface="Times New Roman" panose="02020603050405020304" pitchFamily="18" charset="0"/>
              </a:rPr>
              <a:t>4) </a:t>
            </a:r>
            <a:r>
              <a:rPr lang="en-US" sz="2400" dirty="0" err="1">
                <a:solidFill>
                  <a:srgbClr val="3B3835"/>
                </a:solidFill>
                <a:latin typeface="Times New Roman" panose="02020603050405020304" pitchFamily="18" charset="0"/>
                <a:cs typeface="Times New Roman" panose="02020603050405020304" pitchFamily="18" charset="0"/>
              </a:rPr>
              <a:t>Stabholz</a:t>
            </a:r>
            <a:r>
              <a:rPr lang="en-US" sz="2400" dirty="0">
                <a:solidFill>
                  <a:srgbClr val="3B3835"/>
                </a:solidFill>
                <a:latin typeface="Times New Roman" panose="02020603050405020304" pitchFamily="18" charset="0"/>
                <a:cs typeface="Times New Roman" panose="02020603050405020304" pitchFamily="18" charset="0"/>
              </a:rPr>
              <a:t> A et al. Lasers in endodontics. Dent Clin N Am 48 (2004) 809-832. </a:t>
            </a:r>
          </a:p>
          <a:p>
            <a:pPr>
              <a:lnSpc>
                <a:spcPct val="150000"/>
              </a:lnSpc>
            </a:pPr>
            <a:r>
              <a:rPr lang="en-US" sz="2400" dirty="0">
                <a:solidFill>
                  <a:srgbClr val="3B3835"/>
                </a:solidFill>
                <a:latin typeface="Times New Roman" panose="02020603050405020304" pitchFamily="18" charset="0"/>
                <a:cs typeface="Times New Roman" panose="02020603050405020304" pitchFamily="18" charset="0"/>
              </a:rPr>
              <a:t>5) Nishad SG et al. Laser in Endodontics J Adv Med Dent Sci Res 2016;3(2):137-141. </a:t>
            </a:r>
          </a:p>
          <a:p>
            <a:pPr>
              <a:lnSpc>
                <a:spcPct val="150000"/>
              </a:lnSpc>
            </a:pPr>
            <a:r>
              <a:rPr lang="en-US" sz="2400" dirty="0">
                <a:solidFill>
                  <a:srgbClr val="3B3835"/>
                </a:solidFill>
                <a:latin typeface="Times New Roman" panose="02020603050405020304" pitchFamily="18" charset="0"/>
                <a:cs typeface="Times New Roman" panose="02020603050405020304" pitchFamily="18" charset="0"/>
              </a:rPr>
              <a:t>6) </a:t>
            </a:r>
            <a:r>
              <a:rPr lang="en-US" sz="2400" dirty="0" err="1">
                <a:solidFill>
                  <a:srgbClr val="3B3835"/>
                </a:solidFill>
                <a:latin typeface="Times New Roman" panose="02020603050405020304" pitchFamily="18" charset="0"/>
                <a:cs typeface="Times New Roman" panose="02020603050405020304" pitchFamily="18" charset="0"/>
              </a:rPr>
              <a:t>Bansode</a:t>
            </a:r>
            <a:r>
              <a:rPr lang="en-US" sz="2400" dirty="0">
                <a:solidFill>
                  <a:srgbClr val="3B3835"/>
                </a:solidFill>
                <a:latin typeface="Times New Roman" panose="02020603050405020304" pitchFamily="18" charset="0"/>
                <a:cs typeface="Times New Roman" panose="02020603050405020304" pitchFamily="18" charset="0"/>
              </a:rPr>
              <a:t> PV et al. Lasers in Endodontics-A Literature Review. IOSR J Dent Medi Sci 2016; 15( 12 ) :87-91 . </a:t>
            </a:r>
          </a:p>
          <a:p>
            <a:pPr>
              <a:lnSpc>
                <a:spcPct val="150000"/>
              </a:lnSpc>
            </a:pPr>
            <a:r>
              <a:rPr lang="en-US" sz="2400" dirty="0">
                <a:solidFill>
                  <a:srgbClr val="3B3835"/>
                </a:solidFill>
                <a:latin typeface="Times New Roman" panose="02020603050405020304" pitchFamily="18" charset="0"/>
                <a:cs typeface="Times New Roman" panose="02020603050405020304" pitchFamily="18" charset="0"/>
              </a:rPr>
              <a:t>7)Ratnakar P et al. Lasers in Endodontics- A beginning of new era. Indian J </a:t>
            </a:r>
            <a:r>
              <a:rPr lang="en-US" sz="2400" dirty="0" err="1">
                <a:solidFill>
                  <a:srgbClr val="3B3835"/>
                </a:solidFill>
                <a:latin typeface="Times New Roman" panose="02020603050405020304" pitchFamily="18" charset="0"/>
                <a:cs typeface="Times New Roman" panose="02020603050405020304" pitchFamily="18" charset="0"/>
              </a:rPr>
              <a:t>Stomatol</a:t>
            </a:r>
            <a:r>
              <a:rPr lang="en-US" sz="2400" dirty="0">
                <a:solidFill>
                  <a:srgbClr val="3B3835"/>
                </a:solidFill>
                <a:latin typeface="Times New Roman" panose="02020603050405020304" pitchFamily="18" charset="0"/>
                <a:cs typeface="Times New Roman" panose="02020603050405020304" pitchFamily="18" charset="0"/>
              </a:rPr>
              <a:t> 2010 :1(2);84-87</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1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FEAD-8149-7BE2-BF82-B45103DAA34F}"/>
              </a:ext>
            </a:extLst>
          </p:cNvPr>
          <p:cNvSpPr>
            <a:spLocks noGrp="1"/>
          </p:cNvSpPr>
          <p:nvPr>
            <p:ph type="title"/>
          </p:nvPr>
        </p:nvSpPr>
        <p:spPr/>
        <p:txBody>
          <a:bodyPr>
            <a:normAutofit fontScale="90000"/>
          </a:bodyPr>
          <a:lstStyle/>
          <a:p>
            <a:r>
              <a:rPr lang="en-US" dirty="0"/>
              <a:t>    </a:t>
            </a:r>
            <a:br>
              <a:rPr lang="en-US" dirty="0"/>
            </a:br>
            <a:r>
              <a:rPr lang="en-US" dirty="0"/>
              <a:t>Content</a:t>
            </a:r>
            <a:br>
              <a:rPr lang="en-US" dirty="0"/>
            </a:br>
            <a:endParaRPr lang="en-IN" dirty="0"/>
          </a:p>
        </p:txBody>
      </p:sp>
      <p:sp>
        <p:nvSpPr>
          <p:cNvPr id="3" name="Content Placeholder 2">
            <a:extLst>
              <a:ext uri="{FF2B5EF4-FFF2-40B4-BE49-F238E27FC236}">
                <a16:creationId xmlns:a16="http://schemas.microsoft.com/office/drawing/2014/main" id="{D69F6C19-1990-5E67-B4C1-FB20681D101E}"/>
              </a:ext>
            </a:extLst>
          </p:cNvPr>
          <p:cNvSpPr>
            <a:spLocks noGrp="1"/>
          </p:cNvSpPr>
          <p:nvPr>
            <p:ph idx="1"/>
          </p:nvPr>
        </p:nvSpPr>
        <p:spPr/>
        <p:txBody>
          <a:bodyPr/>
          <a:lstStyle/>
          <a:p>
            <a:r>
              <a:rPr lang="en-US" dirty="0"/>
              <a:t>History of lasers</a:t>
            </a:r>
          </a:p>
          <a:p>
            <a:r>
              <a:rPr lang="en-US" dirty="0"/>
              <a:t>Classification of lasers</a:t>
            </a:r>
          </a:p>
          <a:p>
            <a:r>
              <a:rPr lang="en-US" dirty="0"/>
              <a:t>Properties of lasers</a:t>
            </a:r>
          </a:p>
          <a:p>
            <a:r>
              <a:rPr lang="en-US" dirty="0"/>
              <a:t>Components of lasers</a:t>
            </a:r>
          </a:p>
          <a:p>
            <a:r>
              <a:rPr lang="en-US" dirty="0"/>
              <a:t>Lasers techniques used in Endodontics</a:t>
            </a:r>
          </a:p>
          <a:p>
            <a:endParaRPr lang="en-IN" dirty="0"/>
          </a:p>
        </p:txBody>
      </p:sp>
    </p:spTree>
    <p:extLst>
      <p:ext uri="{BB962C8B-B14F-4D97-AF65-F5344CB8AC3E}">
        <p14:creationId xmlns:p14="http://schemas.microsoft.com/office/powerpoint/2010/main" val="2203416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6A15-E512-AF85-2EAA-23790C7BBE29}"/>
              </a:ext>
            </a:extLst>
          </p:cNvPr>
          <p:cNvSpPr>
            <a:spLocks noGrp="1"/>
          </p:cNvSpPr>
          <p:nvPr>
            <p:ph type="title"/>
          </p:nvPr>
        </p:nvSpPr>
        <p:spPr>
          <a:xfrm>
            <a:off x="2021711" y="2298099"/>
            <a:ext cx="8125428" cy="1325563"/>
          </a:xfrm>
        </p:spPr>
        <p:txBody>
          <a:bodyPr/>
          <a:lstStyle/>
          <a:p>
            <a:r>
              <a:rPr lang="en-US" dirty="0"/>
              <a:t>                       </a:t>
            </a:r>
            <a:r>
              <a:rPr lang="en-US" b="1" u="sng" dirty="0">
                <a:highlight>
                  <a:srgbClr val="00FFFF"/>
                </a:highlight>
              </a:rPr>
              <a:t>THANKYOU</a:t>
            </a:r>
          </a:p>
        </p:txBody>
      </p:sp>
    </p:spTree>
    <p:extLst>
      <p:ext uri="{BB962C8B-B14F-4D97-AF65-F5344CB8AC3E}">
        <p14:creationId xmlns:p14="http://schemas.microsoft.com/office/powerpoint/2010/main" val="313120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0614-19F2-9B8B-2B7B-239683031A2B}"/>
              </a:ext>
            </a:extLst>
          </p:cNvPr>
          <p:cNvSpPr>
            <a:spLocks noGrp="1"/>
          </p:cNvSpPr>
          <p:nvPr>
            <p:ph type="title"/>
          </p:nvPr>
        </p:nvSpPr>
        <p:spPr>
          <a:xfrm>
            <a:off x="1769994" y="309682"/>
            <a:ext cx="8645758" cy="994172"/>
          </a:xfrm>
          <a:solidFill>
            <a:schemeClr val="bg1"/>
          </a:solidFill>
        </p:spPr>
        <p:txBody>
          <a:bodyPr>
            <a:normAutofit/>
          </a:bodyPr>
          <a:lstStyle/>
          <a:p>
            <a:r>
              <a:rPr lang="en-US" dirty="0"/>
              <a:t>               </a:t>
            </a:r>
            <a:r>
              <a:rPr lang="en-US" dirty="0">
                <a:latin typeface="Times New Roman" panose="02020603050405020304" pitchFamily="18" charset="0"/>
                <a:cs typeface="Times New Roman" panose="02020603050405020304" pitchFamily="18" charset="0"/>
              </a:rPr>
              <a:t>HISTORY OF LASERS </a:t>
            </a:r>
          </a:p>
        </p:txBody>
      </p:sp>
      <p:sp>
        <p:nvSpPr>
          <p:cNvPr id="3" name="Content Placeholder 2">
            <a:extLst>
              <a:ext uri="{FF2B5EF4-FFF2-40B4-BE49-F238E27FC236}">
                <a16:creationId xmlns:a16="http://schemas.microsoft.com/office/drawing/2014/main" id="{1883684E-5FF5-B96B-7E15-1A4979BD8783}"/>
              </a:ext>
            </a:extLst>
          </p:cNvPr>
          <p:cNvSpPr>
            <a:spLocks noGrp="1"/>
          </p:cNvSpPr>
          <p:nvPr>
            <p:ph idx="1"/>
          </p:nvPr>
        </p:nvSpPr>
        <p:spPr>
          <a:xfrm>
            <a:off x="1769994" y="1555532"/>
            <a:ext cx="8645758" cy="5129047"/>
          </a:xfrm>
          <a:ln>
            <a:solidFill>
              <a:schemeClr val="tx1"/>
            </a:solidFill>
          </a:ln>
        </p:spPr>
        <p:txBody>
          <a:bodyPr>
            <a:normAutofit lnSpcReduction="10000"/>
          </a:bodyPr>
          <a:lstStyle/>
          <a:p>
            <a:pPr marL="0" indent="0">
              <a:lnSpc>
                <a:spcPct val="150000"/>
              </a:lnSpc>
              <a:buNone/>
            </a:pPr>
            <a:r>
              <a:rPr lang="en-US" sz="2600" dirty="0">
                <a:latin typeface="Times New Roman" panose="02020603050405020304" pitchFamily="18" charset="0"/>
                <a:cs typeface="Times New Roman" panose="02020603050405020304" pitchFamily="18" charset="0"/>
              </a:rPr>
              <a:t>“Laser” is an acronym of light amplification by stimulated emission of radiation.</a:t>
            </a:r>
          </a:p>
          <a:p>
            <a:pPr marL="0" indent="0">
              <a:lnSpc>
                <a:spcPct val="150000"/>
              </a:lnSpc>
              <a:buNone/>
            </a:pPr>
            <a:r>
              <a:rPr lang="en-US" sz="2600" dirty="0">
                <a:latin typeface="Times New Roman" panose="02020603050405020304" pitchFamily="18" charset="0"/>
                <a:cs typeface="Times New Roman" panose="02020603050405020304" pitchFamily="18" charset="0"/>
              </a:rPr>
              <a:t>1.1958 </a:t>
            </a:r>
            <a:r>
              <a:rPr lang="en-US" sz="2600" dirty="0">
                <a:highlight>
                  <a:srgbClr val="00FFFF"/>
                </a:highlight>
                <a:latin typeface="Times New Roman" panose="02020603050405020304" pitchFamily="18" charset="0"/>
                <a:cs typeface="Times New Roman" panose="02020603050405020304" pitchFamily="18" charset="0"/>
              </a:rPr>
              <a:t>Charles Townes and Arthur Schawlow </a:t>
            </a:r>
            <a:r>
              <a:rPr lang="en-US" sz="2600" dirty="0">
                <a:latin typeface="Times New Roman" panose="02020603050405020304" pitchFamily="18" charset="0"/>
                <a:cs typeface="Times New Roman" panose="02020603050405020304" pitchFamily="18" charset="0"/>
              </a:rPr>
              <a:t>coined the word “maser”</a:t>
            </a:r>
          </a:p>
          <a:p>
            <a:pPr marL="0" indent="0">
              <a:lnSpc>
                <a:spcPct val="150000"/>
              </a:lnSpc>
              <a:buNone/>
            </a:pPr>
            <a:r>
              <a:rPr lang="en-US" sz="2600" dirty="0">
                <a:latin typeface="Times New Roman" panose="02020603050405020304" pitchFamily="18" charset="0"/>
                <a:cs typeface="Times New Roman" panose="02020603050405020304" pitchFamily="18" charset="0"/>
              </a:rPr>
              <a:t>2. Word laser was first coined in 1957 by </a:t>
            </a:r>
            <a:r>
              <a:rPr lang="en-US" sz="2600" dirty="0">
                <a:highlight>
                  <a:srgbClr val="00FFFF"/>
                </a:highlight>
                <a:latin typeface="Times New Roman" panose="02020603050405020304" pitchFamily="18" charset="0"/>
                <a:cs typeface="Times New Roman" panose="02020603050405020304" pitchFamily="18" charset="0"/>
              </a:rPr>
              <a:t>Gordon Gould</a:t>
            </a:r>
          </a:p>
          <a:p>
            <a:pPr marL="0" indent="0">
              <a:lnSpc>
                <a:spcPct val="150000"/>
              </a:lnSpc>
              <a:buNone/>
            </a:pPr>
            <a:r>
              <a:rPr lang="en-US" sz="2600" dirty="0">
                <a:latin typeface="Times New Roman" panose="02020603050405020304" pitchFamily="18" charset="0"/>
                <a:cs typeface="Times New Roman" panose="02020603050405020304" pitchFamily="18" charset="0"/>
              </a:rPr>
              <a:t>3. </a:t>
            </a:r>
            <a:r>
              <a:rPr lang="en-US" sz="2600" dirty="0">
                <a:highlight>
                  <a:srgbClr val="00FFFF"/>
                </a:highlight>
                <a:latin typeface="Times New Roman" panose="02020603050405020304" pitchFamily="18" charset="0"/>
                <a:cs typeface="Times New Roman" panose="02020603050405020304" pitchFamily="18" charset="0"/>
              </a:rPr>
              <a:t>Theodore </a:t>
            </a:r>
            <a:r>
              <a:rPr lang="en-US" sz="2600" dirty="0" err="1">
                <a:highlight>
                  <a:srgbClr val="00FFFF"/>
                </a:highlight>
                <a:latin typeface="Times New Roman" panose="02020603050405020304" pitchFamily="18" charset="0"/>
                <a:cs typeface="Times New Roman" panose="02020603050405020304" pitchFamily="18" charset="0"/>
              </a:rPr>
              <a:t>Maiman</a:t>
            </a:r>
            <a:r>
              <a:rPr lang="en-US" sz="2600" dirty="0">
                <a:highlight>
                  <a:srgbClr val="00FFFF"/>
                </a:highlight>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who introduced the acronym “laser,”</a:t>
            </a:r>
          </a:p>
          <a:p>
            <a:pPr marL="0" indent="0">
              <a:lnSpc>
                <a:spcPct val="150000"/>
              </a:lnSpc>
              <a:buNone/>
            </a:pPr>
            <a:r>
              <a:rPr lang="en-US" sz="2600" dirty="0">
                <a:latin typeface="Times New Roman" panose="02020603050405020304" pitchFamily="18" charset="0"/>
                <a:cs typeface="Times New Roman" panose="02020603050405020304" pitchFamily="18" charset="0"/>
              </a:rPr>
              <a:t>4. 1965, the physicist </a:t>
            </a:r>
            <a:r>
              <a:rPr lang="en-US" sz="2600" dirty="0">
                <a:highlight>
                  <a:srgbClr val="00FFFF"/>
                </a:highlight>
                <a:latin typeface="Times New Roman" panose="02020603050405020304" pitchFamily="18" charset="0"/>
                <a:cs typeface="Times New Roman" panose="02020603050405020304" pitchFamily="18" charset="0"/>
              </a:rPr>
              <a:t>Leon Goldman </a:t>
            </a:r>
            <a:r>
              <a:rPr lang="en-US" sz="2600" dirty="0">
                <a:latin typeface="Times New Roman" panose="02020603050405020304" pitchFamily="18" charset="0"/>
                <a:cs typeface="Times New Roman" panose="02020603050405020304" pitchFamily="18" charset="0"/>
              </a:rPr>
              <a:t>was the first to use a ruby laser</a:t>
            </a:r>
          </a:p>
          <a:p>
            <a:pPr marL="0" indent="0">
              <a:buNone/>
            </a:pPr>
            <a:endParaRPr lang="en-US" dirty="0"/>
          </a:p>
        </p:txBody>
      </p:sp>
    </p:spTree>
    <p:extLst>
      <p:ext uri="{BB962C8B-B14F-4D97-AF65-F5344CB8AC3E}">
        <p14:creationId xmlns:p14="http://schemas.microsoft.com/office/powerpoint/2010/main" val="372125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18D82E-528F-0877-A0B7-F6BCCD06F36F}"/>
              </a:ext>
            </a:extLst>
          </p:cNvPr>
          <p:cNvPicPr>
            <a:picLocks noChangeAspect="1"/>
          </p:cNvPicPr>
          <p:nvPr/>
        </p:nvPicPr>
        <p:blipFill rotWithShape="1">
          <a:blip r:embed="rId3"/>
          <a:srcRect l="1920" t="11593" r="2536" b="32386"/>
          <a:stretch/>
        </p:blipFill>
        <p:spPr>
          <a:xfrm>
            <a:off x="2033616" y="2427901"/>
            <a:ext cx="8124768" cy="3572851"/>
          </a:xfrm>
          <a:prstGeom prst="rect">
            <a:avLst/>
          </a:prstGeom>
        </p:spPr>
      </p:pic>
      <p:pic>
        <p:nvPicPr>
          <p:cNvPr id="6" name="Picture 5">
            <a:extLst>
              <a:ext uri="{FF2B5EF4-FFF2-40B4-BE49-F238E27FC236}">
                <a16:creationId xmlns:a16="http://schemas.microsoft.com/office/drawing/2014/main" id="{D31C110A-CDC0-180F-D550-C4FF6C24460A}"/>
              </a:ext>
            </a:extLst>
          </p:cNvPr>
          <p:cNvPicPr>
            <a:picLocks noChangeAspect="1"/>
          </p:cNvPicPr>
          <p:nvPr/>
        </p:nvPicPr>
        <p:blipFill rotWithShape="1">
          <a:blip r:embed="rId4">
            <a:extLst>
              <a:ext uri="{28A0092B-C50C-407E-A947-70E740481C1C}">
                <a14:useLocalDpi xmlns:a14="http://schemas.microsoft.com/office/drawing/2010/main" val="0"/>
              </a:ext>
            </a:extLst>
          </a:blip>
          <a:srcRect l="20962" t="13435" r="21136" b="13851"/>
          <a:stretch/>
        </p:blipFill>
        <p:spPr>
          <a:xfrm>
            <a:off x="1760347" y="2427901"/>
            <a:ext cx="8502361" cy="3738897"/>
          </a:xfrm>
          <a:prstGeom prst="rect">
            <a:avLst/>
          </a:prstGeom>
        </p:spPr>
      </p:pic>
      <p:sp>
        <p:nvSpPr>
          <p:cNvPr id="13" name="TextBox 12">
            <a:extLst>
              <a:ext uri="{FF2B5EF4-FFF2-40B4-BE49-F238E27FC236}">
                <a16:creationId xmlns:a16="http://schemas.microsoft.com/office/drawing/2014/main" id="{18AAF3B0-C658-41FC-18B5-8D767ABD7705}"/>
              </a:ext>
            </a:extLst>
          </p:cNvPr>
          <p:cNvSpPr txBox="1"/>
          <p:nvPr/>
        </p:nvSpPr>
        <p:spPr>
          <a:xfrm>
            <a:off x="3804746" y="462454"/>
            <a:ext cx="6779173" cy="1569660"/>
          </a:xfrm>
          <a:prstGeom prst="rect">
            <a:avLst/>
          </a:prstGeom>
          <a:noFill/>
        </p:spPr>
        <p:txBody>
          <a:bodyPr wrap="square" rtlCol="0">
            <a:spAutoFit/>
          </a:bodyPr>
          <a:lstStyle/>
          <a:p>
            <a:r>
              <a:rPr lang="en-US" sz="2400" dirty="0">
                <a:solidFill>
                  <a:schemeClr val="bg1"/>
                </a:solidFill>
                <a:highlight>
                  <a:srgbClr val="000080"/>
                </a:highlight>
                <a:latin typeface="Times New Roman" panose="02020603050405020304" pitchFamily="18" charset="0"/>
                <a:cs typeface="Times New Roman" panose="02020603050405020304" pitchFamily="18" charset="0"/>
              </a:rPr>
              <a:t>What is a wavelength ?</a:t>
            </a:r>
          </a:p>
          <a:p>
            <a:r>
              <a:rPr lang="en-US" sz="2400" dirty="0">
                <a:solidFill>
                  <a:schemeClr val="bg1"/>
                </a:solidFill>
                <a:highlight>
                  <a:srgbClr val="000080"/>
                </a:highlight>
                <a:latin typeface="Times New Roman" panose="02020603050405020304" pitchFamily="18" charset="0"/>
                <a:cs typeface="Times New Roman" panose="02020603050405020304" pitchFamily="18" charset="0"/>
              </a:rPr>
              <a:t>What is electromagnetic spectrum?</a:t>
            </a:r>
          </a:p>
          <a:p>
            <a:r>
              <a:rPr lang="en-US" sz="2400" dirty="0">
                <a:solidFill>
                  <a:schemeClr val="bg1"/>
                </a:solidFill>
                <a:highlight>
                  <a:srgbClr val="000080"/>
                </a:highlight>
                <a:latin typeface="Times New Roman" panose="02020603050405020304" pitchFamily="18" charset="0"/>
                <a:cs typeface="Times New Roman" panose="02020603050405020304" pitchFamily="18" charset="0"/>
              </a:rPr>
              <a:t>What is Visible spectrum of radiation ?</a:t>
            </a:r>
          </a:p>
          <a:p>
            <a:r>
              <a:rPr lang="en-US" sz="2400" dirty="0">
                <a:solidFill>
                  <a:schemeClr val="bg1"/>
                </a:solidFill>
                <a:highlight>
                  <a:srgbClr val="000080"/>
                </a:highlight>
                <a:latin typeface="Times New Roman" panose="02020603050405020304" pitchFamily="18" charset="0"/>
                <a:cs typeface="Times New Roman" panose="02020603050405020304" pitchFamily="18" charset="0"/>
              </a:rPr>
              <a:t>What is invisible spectrum of radiation?</a:t>
            </a:r>
          </a:p>
        </p:txBody>
      </p:sp>
    </p:spTree>
    <p:extLst>
      <p:ext uri="{BB962C8B-B14F-4D97-AF65-F5344CB8AC3E}">
        <p14:creationId xmlns:p14="http://schemas.microsoft.com/office/powerpoint/2010/main" val="37263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631F-BBCD-04C8-0C05-E38BEEDABDE8}"/>
              </a:ext>
            </a:extLst>
          </p:cNvPr>
          <p:cNvSpPr>
            <a:spLocks noGrp="1"/>
          </p:cNvSpPr>
          <p:nvPr>
            <p:ph type="title"/>
          </p:nvPr>
        </p:nvSpPr>
        <p:spPr>
          <a:xfrm>
            <a:off x="1524000" y="1"/>
            <a:ext cx="9144000" cy="1261241"/>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Classification of Dental Lasers in the Electromagnetic Spectrum of Light</a:t>
            </a:r>
          </a:p>
        </p:txBody>
      </p:sp>
      <p:pic>
        <p:nvPicPr>
          <p:cNvPr id="7" name="Picture 6">
            <a:extLst>
              <a:ext uri="{FF2B5EF4-FFF2-40B4-BE49-F238E27FC236}">
                <a16:creationId xmlns:a16="http://schemas.microsoft.com/office/drawing/2014/main" id="{2827A257-1D16-013C-8F38-6CC11392D679}"/>
              </a:ext>
            </a:extLst>
          </p:cNvPr>
          <p:cNvPicPr>
            <a:picLocks noChangeAspect="1"/>
          </p:cNvPicPr>
          <p:nvPr/>
        </p:nvPicPr>
        <p:blipFill>
          <a:blip r:embed="rId2"/>
          <a:stretch>
            <a:fillRect/>
          </a:stretch>
        </p:blipFill>
        <p:spPr>
          <a:xfrm>
            <a:off x="1747958" y="1591471"/>
            <a:ext cx="8895780" cy="3087404"/>
          </a:xfrm>
          <a:prstGeom prst="rect">
            <a:avLst/>
          </a:prstGeom>
        </p:spPr>
      </p:pic>
      <p:pic>
        <p:nvPicPr>
          <p:cNvPr id="5" name="Content Placeholder 4">
            <a:extLst>
              <a:ext uri="{FF2B5EF4-FFF2-40B4-BE49-F238E27FC236}">
                <a16:creationId xmlns:a16="http://schemas.microsoft.com/office/drawing/2014/main" id="{E114D62C-6F7A-651E-D414-897EE427A580}"/>
              </a:ext>
            </a:extLst>
          </p:cNvPr>
          <p:cNvPicPr>
            <a:picLocks noGrp="1" noChangeAspect="1"/>
          </p:cNvPicPr>
          <p:nvPr>
            <p:ph idx="1"/>
          </p:nvPr>
        </p:nvPicPr>
        <p:blipFill>
          <a:blip r:embed="rId3"/>
          <a:stretch>
            <a:fillRect/>
          </a:stretch>
        </p:blipFill>
        <p:spPr>
          <a:xfrm>
            <a:off x="3631080" y="1597351"/>
            <a:ext cx="5518419" cy="3081525"/>
          </a:xfrm>
        </p:spPr>
      </p:pic>
      <p:sp>
        <p:nvSpPr>
          <p:cNvPr id="9" name="TextBox 8">
            <a:extLst>
              <a:ext uri="{FF2B5EF4-FFF2-40B4-BE49-F238E27FC236}">
                <a16:creationId xmlns:a16="http://schemas.microsoft.com/office/drawing/2014/main" id="{960F101A-4CF7-E1CA-7B7D-5611C9C1BA84}"/>
              </a:ext>
            </a:extLst>
          </p:cNvPr>
          <p:cNvSpPr txBox="1"/>
          <p:nvPr/>
        </p:nvSpPr>
        <p:spPr>
          <a:xfrm>
            <a:off x="1747958" y="1160547"/>
            <a:ext cx="4472152" cy="369332"/>
          </a:xfrm>
          <a:prstGeom prst="rect">
            <a:avLst/>
          </a:prstGeom>
          <a:solidFill>
            <a:schemeClr val="bg1"/>
          </a:solidFill>
        </p:spPr>
        <p:txBody>
          <a:bodyPr wrap="square">
            <a:spAutoFit/>
          </a:bodyPr>
          <a:lstStyle/>
          <a:p>
            <a:r>
              <a:rPr lang="en-US" dirty="0"/>
              <a:t>1.According to their wavelength position</a:t>
            </a:r>
          </a:p>
        </p:txBody>
      </p:sp>
      <p:sp>
        <p:nvSpPr>
          <p:cNvPr id="10" name="TextBox 9">
            <a:extLst>
              <a:ext uri="{FF2B5EF4-FFF2-40B4-BE49-F238E27FC236}">
                <a16:creationId xmlns:a16="http://schemas.microsoft.com/office/drawing/2014/main" id="{453B856C-9934-79AB-C205-D57A5BAA7F38}"/>
              </a:ext>
            </a:extLst>
          </p:cNvPr>
          <p:cNvSpPr txBox="1"/>
          <p:nvPr/>
        </p:nvSpPr>
        <p:spPr>
          <a:xfrm>
            <a:off x="1747958" y="4841161"/>
            <a:ext cx="4472152" cy="369332"/>
          </a:xfrm>
          <a:prstGeom prst="rect">
            <a:avLst/>
          </a:prstGeom>
          <a:solidFill>
            <a:schemeClr val="bg1"/>
          </a:solidFill>
        </p:spPr>
        <p:txBody>
          <a:bodyPr wrap="square">
            <a:spAutoFit/>
          </a:bodyPr>
          <a:lstStyle/>
          <a:p>
            <a:r>
              <a:rPr lang="en-US" dirty="0"/>
              <a:t>2.According to their clinical applications </a:t>
            </a:r>
          </a:p>
        </p:txBody>
      </p:sp>
      <p:pic>
        <p:nvPicPr>
          <p:cNvPr id="12" name="Picture 11">
            <a:extLst>
              <a:ext uri="{FF2B5EF4-FFF2-40B4-BE49-F238E27FC236}">
                <a16:creationId xmlns:a16="http://schemas.microsoft.com/office/drawing/2014/main" id="{847E0096-F86E-AEF8-E42E-BBB5EB057546}"/>
              </a:ext>
            </a:extLst>
          </p:cNvPr>
          <p:cNvPicPr>
            <a:picLocks noChangeAspect="1"/>
          </p:cNvPicPr>
          <p:nvPr/>
        </p:nvPicPr>
        <p:blipFill>
          <a:blip r:embed="rId4"/>
          <a:stretch>
            <a:fillRect/>
          </a:stretch>
        </p:blipFill>
        <p:spPr>
          <a:xfrm>
            <a:off x="1524000" y="5272086"/>
            <a:ext cx="9144000" cy="1585915"/>
          </a:xfrm>
          <a:prstGeom prst="rect">
            <a:avLst/>
          </a:prstGeom>
        </p:spPr>
      </p:pic>
    </p:spTree>
    <p:extLst>
      <p:ext uri="{BB962C8B-B14F-4D97-AF65-F5344CB8AC3E}">
        <p14:creationId xmlns:p14="http://schemas.microsoft.com/office/powerpoint/2010/main" val="16326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FC4CAA-77D2-6086-805B-F907E2A700D5}"/>
              </a:ext>
            </a:extLst>
          </p:cNvPr>
          <p:cNvPicPr>
            <a:picLocks noGrp="1" noChangeAspect="1"/>
          </p:cNvPicPr>
          <p:nvPr>
            <p:ph idx="1"/>
          </p:nvPr>
        </p:nvPicPr>
        <p:blipFill>
          <a:blip r:embed="rId3"/>
          <a:stretch>
            <a:fillRect/>
          </a:stretch>
        </p:blipFill>
        <p:spPr>
          <a:xfrm>
            <a:off x="1624965" y="2340226"/>
            <a:ext cx="8942070" cy="2554877"/>
          </a:xfrm>
        </p:spPr>
      </p:pic>
    </p:spTree>
    <p:extLst>
      <p:ext uri="{BB962C8B-B14F-4D97-AF65-F5344CB8AC3E}">
        <p14:creationId xmlns:p14="http://schemas.microsoft.com/office/powerpoint/2010/main" val="105970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5412-F53C-16E5-3AB6-0A5CDF7D9E96}"/>
              </a:ext>
            </a:extLst>
          </p:cNvPr>
          <p:cNvSpPr>
            <a:spLocks noGrp="1"/>
          </p:cNvSpPr>
          <p:nvPr>
            <p:ph type="title"/>
          </p:nvPr>
        </p:nvSpPr>
        <p:spPr>
          <a:xfrm>
            <a:off x="1786759" y="1"/>
            <a:ext cx="8618483" cy="1072055"/>
          </a:xfrm>
          <a:solidFill>
            <a:schemeClr val="bg1"/>
          </a:solidFill>
        </p:spPr>
        <p:txBody>
          <a:bodyPr/>
          <a:lstStyle/>
          <a:p>
            <a:pPr algn="ctr"/>
            <a:r>
              <a:rPr lang="en-US" dirty="0">
                <a:latin typeface="Times New Roman" panose="02020603050405020304" pitchFamily="18" charset="0"/>
                <a:cs typeface="Times New Roman" panose="02020603050405020304" pitchFamily="18" charset="0"/>
              </a:rPr>
              <a:t>Properties of Laser Light</a:t>
            </a:r>
          </a:p>
        </p:txBody>
      </p:sp>
      <p:graphicFrame>
        <p:nvGraphicFramePr>
          <p:cNvPr id="4" name="Content Placeholder 3">
            <a:extLst>
              <a:ext uri="{FF2B5EF4-FFF2-40B4-BE49-F238E27FC236}">
                <a16:creationId xmlns:a16="http://schemas.microsoft.com/office/drawing/2014/main" id="{11D62BC4-E4BB-C7DA-E14A-2CD83177BB25}"/>
              </a:ext>
            </a:extLst>
          </p:cNvPr>
          <p:cNvGraphicFramePr>
            <a:graphicFrameLocks noGrp="1"/>
          </p:cNvGraphicFramePr>
          <p:nvPr>
            <p:ph idx="1"/>
          </p:nvPr>
        </p:nvGraphicFramePr>
        <p:xfrm>
          <a:off x="1501010" y="1118912"/>
          <a:ext cx="9524343" cy="5870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61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5412-F53C-16E5-3AB6-0A5CDF7D9E96}"/>
              </a:ext>
            </a:extLst>
          </p:cNvPr>
          <p:cNvSpPr>
            <a:spLocks noGrp="1"/>
          </p:cNvSpPr>
          <p:nvPr>
            <p:ph type="title"/>
          </p:nvPr>
        </p:nvSpPr>
        <p:spPr>
          <a:xfrm>
            <a:off x="1786759" y="1"/>
            <a:ext cx="8618483" cy="1072055"/>
          </a:xfrm>
          <a:solidFill>
            <a:schemeClr val="bg1"/>
          </a:solidFill>
        </p:spPr>
        <p:txBody>
          <a:bodyPr/>
          <a:lstStyle/>
          <a:p>
            <a:pPr algn="ctr"/>
            <a:r>
              <a:rPr lang="en-US" dirty="0">
                <a:latin typeface="Times New Roman" panose="02020603050405020304" pitchFamily="18" charset="0"/>
                <a:cs typeface="Times New Roman" panose="02020603050405020304" pitchFamily="18" charset="0"/>
              </a:rPr>
              <a:t>Components of Laser </a:t>
            </a:r>
          </a:p>
        </p:txBody>
      </p:sp>
      <p:graphicFrame>
        <p:nvGraphicFramePr>
          <p:cNvPr id="4" name="Content Placeholder 3">
            <a:extLst>
              <a:ext uri="{FF2B5EF4-FFF2-40B4-BE49-F238E27FC236}">
                <a16:creationId xmlns:a16="http://schemas.microsoft.com/office/drawing/2014/main" id="{11D62BC4-E4BB-C7DA-E14A-2CD83177BB25}"/>
              </a:ext>
            </a:extLst>
          </p:cNvPr>
          <p:cNvGraphicFramePr>
            <a:graphicFrameLocks noGrp="1"/>
          </p:cNvGraphicFramePr>
          <p:nvPr>
            <p:ph idx="1"/>
          </p:nvPr>
        </p:nvGraphicFramePr>
        <p:xfrm>
          <a:off x="1501010" y="1118912"/>
          <a:ext cx="9524343" cy="5870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749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1631</Words>
  <Application>Microsoft Office PowerPoint</Application>
  <PresentationFormat>Widescreen</PresentationFormat>
  <Paragraphs>144</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Calibri Light</vt:lpstr>
      <vt:lpstr>Times New Roman</vt:lpstr>
      <vt:lpstr>Office Theme</vt:lpstr>
      <vt:lpstr>RUNGTA COLLEGE OF DENTAL SCIENCES AND RESEARCH</vt:lpstr>
      <vt:lpstr>Specific learning Objectives </vt:lpstr>
      <vt:lpstr>     Content </vt:lpstr>
      <vt:lpstr>               HISTORY OF LASERS </vt:lpstr>
      <vt:lpstr>PowerPoint Presentation</vt:lpstr>
      <vt:lpstr>Classification of Dental Lasers in the Electromagnetic Spectrum of Light</vt:lpstr>
      <vt:lpstr>PowerPoint Presentation</vt:lpstr>
      <vt:lpstr>Properties of Laser Light</vt:lpstr>
      <vt:lpstr>Components of Laser </vt:lpstr>
      <vt:lpstr>PowerPoint Presentation</vt:lpstr>
      <vt:lpstr>PowerPoint Presentation</vt:lpstr>
      <vt:lpstr>PowerPoint Presentation</vt:lpstr>
      <vt:lpstr>PowerPoint Presentation</vt:lpstr>
      <vt:lpstr>           LASER PARAMETERS</vt:lpstr>
      <vt:lpstr>                   LASER POWER</vt:lpstr>
      <vt:lpstr>              OPERATOR MODALITY </vt:lpstr>
      <vt:lpstr>Laser-Tissue Interaction in Endodontics </vt:lpstr>
      <vt:lpstr>PowerPoint Presentation</vt:lpstr>
      <vt:lpstr>      Laser Effects in Endodontics</vt:lpstr>
      <vt:lpstr>PowerPoint Presentation</vt:lpstr>
      <vt:lpstr>PARAMETERS INFLUENCING LASER ENDODONTICS </vt:lpstr>
      <vt:lpstr>PowerPoint Presentation</vt:lpstr>
      <vt:lpstr>PowerPoint Presentation</vt:lpstr>
      <vt:lpstr>LASER TECHNIQUES USED IN ENDODONTICS </vt:lpstr>
      <vt:lpstr>1.CONVENTIONAL LASER ENDODONTICS </vt:lpstr>
      <vt:lpstr>PowerPoint Presentation</vt:lpstr>
      <vt:lpstr>    Take home message</vt:lpstr>
      <vt:lpstr>     Questions</vt:lpstr>
      <vt:lpstr>                      REFERENCES </vt:lpstr>
      <vt:lpstr>                       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disha jain</dc:creator>
  <cp:lastModifiedBy>shalvi wadighare</cp:lastModifiedBy>
  <cp:revision>5</cp:revision>
  <dcterms:created xsi:type="dcterms:W3CDTF">2023-04-19T04:55:45Z</dcterms:created>
  <dcterms:modified xsi:type="dcterms:W3CDTF">2023-04-19T09:04:25Z</dcterms:modified>
</cp:coreProperties>
</file>